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72" r:id="rId1"/>
  </p:sldMasterIdLst>
  <p:notesMasterIdLst>
    <p:notesMasterId r:id="rId3"/>
  </p:notesMasterIdLst>
  <p:sldIdLst>
    <p:sldId id="261" r:id="rId2"/>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DF6"/>
    <a:srgbClr val="F3FFF3"/>
    <a:srgbClr val="FFFDF1"/>
    <a:srgbClr val="FFF8DA"/>
    <a:srgbClr val="FEFDFB"/>
    <a:srgbClr val="E76B00"/>
    <a:srgbClr val="F08200"/>
    <a:srgbClr val="FDD200"/>
    <a:srgbClr val="E8E9F7"/>
    <a:srgbClr val="FFFB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08" autoAdjust="0"/>
    <p:restoredTop sz="94663"/>
  </p:normalViewPr>
  <p:slideViewPr>
    <p:cSldViewPr snapToGrid="0" showGuides="1">
      <p:cViewPr>
        <p:scale>
          <a:sx n="65" d="100"/>
          <a:sy n="65" d="100"/>
        </p:scale>
        <p:origin x="3438" y="72"/>
      </p:cViewPr>
      <p:guideLst>
        <p:guide orient="horz" pos="3368"/>
        <p:guide pos="2381"/>
      </p:guideLst>
    </p:cSldViewPr>
  </p:slideViewPr>
  <p:notesTextViewPr>
    <p:cViewPr>
      <p:scale>
        <a:sx n="55" d="100"/>
        <a:sy n="55"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AE8835-E4B0-E542-A78D-97E7A5E2EEF5}" type="datetimeFigureOut">
              <a:rPr kumimoji="1" lang="ja-JP" altLang="en-US" smtClean="0"/>
              <a:t>2025/7/28</a:t>
            </a:fld>
            <a:endParaRPr kumimoji="1" lang="ja-JP" altLang="en-US"/>
          </a:p>
        </p:txBody>
      </p:sp>
      <p:sp>
        <p:nvSpPr>
          <p:cNvPr id="4" name="スライド イメージ プレースホルダー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CF9C4A-3386-5E48-A34F-3791D972D1E5}" type="slidenum">
              <a:rPr kumimoji="1" lang="ja-JP" altLang="en-US" smtClean="0"/>
              <a:t>‹#›</a:t>
            </a:fld>
            <a:endParaRPr kumimoji="1" lang="ja-JP" altLang="en-US"/>
          </a:p>
        </p:txBody>
      </p:sp>
    </p:spTree>
    <p:extLst>
      <p:ext uri="{BB962C8B-B14F-4D97-AF65-F5344CB8AC3E}">
        <p14:creationId xmlns:p14="http://schemas.microsoft.com/office/powerpoint/2010/main" val="13155663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8E159F-10DD-0CB7-9B9D-2BFB4DEB36A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6142093-3E0D-EC90-432F-7BBAB0E48B7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B8E5D3B-D2A1-4FEC-DB42-F49D05A5722B}"/>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B13CD40-D2B1-10EF-8570-3EF62FC87D02}"/>
              </a:ext>
            </a:extLst>
          </p:cNvPr>
          <p:cNvSpPr>
            <a:spLocks noGrp="1"/>
          </p:cNvSpPr>
          <p:nvPr>
            <p:ph type="sldNum" sz="quarter" idx="5"/>
          </p:nvPr>
        </p:nvSpPr>
        <p:spPr/>
        <p:txBody>
          <a:bodyPr/>
          <a:lstStyle/>
          <a:p>
            <a:fld id="{85CF9C4A-3386-5E48-A34F-3791D972D1E5}" type="slidenum">
              <a:rPr kumimoji="1" lang="ja-JP" altLang="en-US" smtClean="0"/>
              <a:t>1</a:t>
            </a:fld>
            <a:endParaRPr kumimoji="1" lang="ja-JP" altLang="en-US"/>
          </a:p>
        </p:txBody>
      </p:sp>
    </p:spTree>
    <p:extLst>
      <p:ext uri="{BB962C8B-B14F-4D97-AF65-F5344CB8AC3E}">
        <p14:creationId xmlns:p14="http://schemas.microsoft.com/office/powerpoint/2010/main" val="93408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CB6179F-BB7F-7047-8D1B-5C93F04B5FAA}" type="datetimeFigureOut">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B8AE7B-3B03-FB4B-83E8-16B7B39C9DB8}" type="slidenum">
              <a:rPr kumimoji="1" lang="ja-JP" altLang="en-US" smtClean="0"/>
              <a:t>‹#›</a:t>
            </a:fld>
            <a:endParaRPr kumimoji="1" lang="ja-JP" altLang="en-US"/>
          </a:p>
        </p:txBody>
      </p:sp>
    </p:spTree>
    <p:extLst>
      <p:ext uri="{BB962C8B-B14F-4D97-AF65-F5344CB8AC3E}">
        <p14:creationId xmlns:p14="http://schemas.microsoft.com/office/powerpoint/2010/main" val="2281462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B6179F-BB7F-7047-8D1B-5C93F04B5FAA}" type="datetimeFigureOut">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B8AE7B-3B03-FB4B-83E8-16B7B39C9DB8}" type="slidenum">
              <a:rPr kumimoji="1" lang="ja-JP" altLang="en-US" smtClean="0"/>
              <a:t>‹#›</a:t>
            </a:fld>
            <a:endParaRPr kumimoji="1" lang="ja-JP" altLang="en-US"/>
          </a:p>
        </p:txBody>
      </p:sp>
    </p:spTree>
    <p:extLst>
      <p:ext uri="{BB962C8B-B14F-4D97-AF65-F5344CB8AC3E}">
        <p14:creationId xmlns:p14="http://schemas.microsoft.com/office/powerpoint/2010/main" val="2631659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B6179F-BB7F-7047-8D1B-5C93F04B5FAA}" type="datetimeFigureOut">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B8AE7B-3B03-FB4B-83E8-16B7B39C9DB8}" type="slidenum">
              <a:rPr kumimoji="1" lang="ja-JP" altLang="en-US" smtClean="0"/>
              <a:t>‹#›</a:t>
            </a:fld>
            <a:endParaRPr kumimoji="1" lang="ja-JP" altLang="en-US"/>
          </a:p>
        </p:txBody>
      </p:sp>
    </p:spTree>
    <p:extLst>
      <p:ext uri="{BB962C8B-B14F-4D97-AF65-F5344CB8AC3E}">
        <p14:creationId xmlns:p14="http://schemas.microsoft.com/office/powerpoint/2010/main" val="1218785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CB6179F-BB7F-7047-8D1B-5C93F04B5FAA}" type="datetimeFigureOut">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B8AE7B-3B03-FB4B-83E8-16B7B39C9DB8}" type="slidenum">
              <a:rPr kumimoji="1" lang="ja-JP" altLang="en-US" smtClean="0"/>
              <a:t>‹#›</a:t>
            </a:fld>
            <a:endParaRPr kumimoji="1" lang="ja-JP" altLang="en-US"/>
          </a:p>
        </p:txBody>
      </p:sp>
    </p:spTree>
    <p:extLst>
      <p:ext uri="{BB962C8B-B14F-4D97-AF65-F5344CB8AC3E}">
        <p14:creationId xmlns:p14="http://schemas.microsoft.com/office/powerpoint/2010/main" val="1489467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CB6179F-BB7F-7047-8D1B-5C93F04B5FAA}" type="datetimeFigureOut">
              <a:rPr kumimoji="1" lang="ja-JP" altLang="en-US" smtClean="0"/>
              <a:t>2025/7/28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BB8AE7B-3B03-FB4B-83E8-16B7B39C9DB8}" type="slidenum">
              <a:rPr kumimoji="1" lang="ja-JP" altLang="en-US" smtClean="0"/>
              <a:t>‹#›</a:t>
            </a:fld>
            <a:endParaRPr kumimoji="1" lang="ja-JP" altLang="en-US"/>
          </a:p>
        </p:txBody>
      </p:sp>
    </p:spTree>
    <p:extLst>
      <p:ext uri="{BB962C8B-B14F-4D97-AF65-F5344CB8AC3E}">
        <p14:creationId xmlns:p14="http://schemas.microsoft.com/office/powerpoint/2010/main" val="2862712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CB6179F-BB7F-7047-8D1B-5C93F04B5FAA}" type="datetimeFigureOut">
              <a:rPr kumimoji="1" lang="ja-JP" altLang="en-US" smtClean="0"/>
              <a:t>2025/7/28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B8AE7B-3B03-FB4B-83E8-16B7B39C9DB8}" type="slidenum">
              <a:rPr kumimoji="1" lang="ja-JP" altLang="en-US" smtClean="0"/>
              <a:t>‹#›</a:t>
            </a:fld>
            <a:endParaRPr kumimoji="1" lang="ja-JP" altLang="en-US"/>
          </a:p>
        </p:txBody>
      </p:sp>
    </p:spTree>
    <p:extLst>
      <p:ext uri="{BB962C8B-B14F-4D97-AF65-F5344CB8AC3E}">
        <p14:creationId xmlns:p14="http://schemas.microsoft.com/office/powerpoint/2010/main" val="3331990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CB6179F-BB7F-7047-8D1B-5C93F04B5FAA}" type="datetimeFigureOut">
              <a:rPr kumimoji="1" lang="ja-JP" altLang="en-US" smtClean="0"/>
              <a:t>2025/7/28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BB8AE7B-3B03-FB4B-83E8-16B7B39C9DB8}" type="slidenum">
              <a:rPr kumimoji="1" lang="ja-JP" altLang="en-US" smtClean="0"/>
              <a:t>‹#›</a:t>
            </a:fld>
            <a:endParaRPr kumimoji="1" lang="ja-JP" altLang="en-US"/>
          </a:p>
        </p:txBody>
      </p:sp>
    </p:spTree>
    <p:extLst>
      <p:ext uri="{BB962C8B-B14F-4D97-AF65-F5344CB8AC3E}">
        <p14:creationId xmlns:p14="http://schemas.microsoft.com/office/powerpoint/2010/main" val="189597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CB6179F-BB7F-7047-8D1B-5C93F04B5FAA}" type="datetimeFigureOut">
              <a:rPr kumimoji="1" lang="ja-JP" altLang="en-US" smtClean="0"/>
              <a:t>2025/7/28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BB8AE7B-3B03-FB4B-83E8-16B7B39C9DB8}" type="slidenum">
              <a:rPr kumimoji="1" lang="ja-JP" altLang="en-US" smtClean="0"/>
              <a:t>‹#›</a:t>
            </a:fld>
            <a:endParaRPr kumimoji="1" lang="ja-JP" altLang="en-US"/>
          </a:p>
        </p:txBody>
      </p:sp>
    </p:spTree>
    <p:extLst>
      <p:ext uri="{BB962C8B-B14F-4D97-AF65-F5344CB8AC3E}">
        <p14:creationId xmlns:p14="http://schemas.microsoft.com/office/powerpoint/2010/main" val="3297318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B6179F-BB7F-7047-8D1B-5C93F04B5FAA}" type="datetimeFigureOut">
              <a:rPr kumimoji="1" lang="ja-JP" altLang="en-US" smtClean="0"/>
              <a:t>2025/7/28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BB8AE7B-3B03-FB4B-83E8-16B7B39C9DB8}" type="slidenum">
              <a:rPr kumimoji="1" lang="ja-JP" altLang="en-US" smtClean="0"/>
              <a:t>‹#›</a:t>
            </a:fld>
            <a:endParaRPr kumimoji="1" lang="ja-JP" altLang="en-US"/>
          </a:p>
        </p:txBody>
      </p:sp>
    </p:spTree>
    <p:extLst>
      <p:ext uri="{BB962C8B-B14F-4D97-AF65-F5344CB8AC3E}">
        <p14:creationId xmlns:p14="http://schemas.microsoft.com/office/powerpoint/2010/main" val="1141041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CB6179F-BB7F-7047-8D1B-5C93F04B5FAA}" type="datetimeFigureOut">
              <a:rPr kumimoji="1" lang="ja-JP" altLang="en-US" smtClean="0"/>
              <a:t>2025/7/28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B8AE7B-3B03-FB4B-83E8-16B7B39C9DB8}" type="slidenum">
              <a:rPr kumimoji="1" lang="ja-JP" altLang="en-US" smtClean="0"/>
              <a:t>‹#›</a:t>
            </a:fld>
            <a:endParaRPr kumimoji="1" lang="ja-JP" altLang="en-US"/>
          </a:p>
        </p:txBody>
      </p:sp>
    </p:spTree>
    <p:extLst>
      <p:ext uri="{BB962C8B-B14F-4D97-AF65-F5344CB8AC3E}">
        <p14:creationId xmlns:p14="http://schemas.microsoft.com/office/powerpoint/2010/main" val="333780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CB6179F-BB7F-7047-8D1B-5C93F04B5FAA}" type="datetimeFigureOut">
              <a:rPr kumimoji="1" lang="ja-JP" altLang="en-US" smtClean="0"/>
              <a:t>2025/7/28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BB8AE7B-3B03-FB4B-83E8-16B7B39C9DB8}" type="slidenum">
              <a:rPr kumimoji="1" lang="ja-JP" altLang="en-US" smtClean="0"/>
              <a:t>‹#›</a:t>
            </a:fld>
            <a:endParaRPr kumimoji="1" lang="ja-JP" altLang="en-US"/>
          </a:p>
        </p:txBody>
      </p:sp>
    </p:spTree>
    <p:extLst>
      <p:ext uri="{BB962C8B-B14F-4D97-AF65-F5344CB8AC3E}">
        <p14:creationId xmlns:p14="http://schemas.microsoft.com/office/powerpoint/2010/main" val="171174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0CB6179F-BB7F-7047-8D1B-5C93F04B5FAA}" type="datetimeFigureOut">
              <a:rPr kumimoji="1" lang="ja-JP" altLang="en-US" smtClean="0"/>
              <a:t>2025/7/28</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DBB8AE7B-3B03-FB4B-83E8-16B7B39C9DB8}" type="slidenum">
              <a:rPr kumimoji="1" lang="ja-JP" altLang="en-US" smtClean="0"/>
              <a:t>‹#›</a:t>
            </a:fld>
            <a:endParaRPr kumimoji="1" lang="ja-JP" altLang="en-US"/>
          </a:p>
        </p:txBody>
      </p:sp>
    </p:spTree>
    <p:extLst>
      <p:ext uri="{BB962C8B-B14F-4D97-AF65-F5344CB8AC3E}">
        <p14:creationId xmlns:p14="http://schemas.microsoft.com/office/powerpoint/2010/main" val="912832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em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a:extLst>
            <a:ext uri="{FF2B5EF4-FFF2-40B4-BE49-F238E27FC236}">
              <a16:creationId xmlns:a16="http://schemas.microsoft.com/office/drawing/2014/main" id="{6C8BD7D4-92A2-49F2-E8AF-08FF60B988DC}"/>
            </a:ext>
          </a:extLst>
        </p:cNvPr>
        <p:cNvGrpSpPr/>
        <p:nvPr/>
      </p:nvGrpSpPr>
      <p:grpSpPr>
        <a:xfrm>
          <a:off x="0" y="0"/>
          <a:ext cx="0" cy="0"/>
          <a:chOff x="0" y="0"/>
          <a:chExt cx="0" cy="0"/>
        </a:xfrm>
      </p:grpSpPr>
      <p:pic>
        <p:nvPicPr>
          <p:cNvPr id="50" name="図 49">
            <a:extLst>
              <a:ext uri="{FF2B5EF4-FFF2-40B4-BE49-F238E27FC236}">
                <a16:creationId xmlns:a16="http://schemas.microsoft.com/office/drawing/2014/main" id="{4ECF0265-6FBE-969F-4D8B-5670306B1A8E}"/>
              </a:ext>
            </a:extLst>
          </p:cNvPr>
          <p:cNvPicPr>
            <a:picLocks noChangeAspect="1"/>
          </p:cNvPicPr>
          <p:nvPr/>
        </p:nvPicPr>
        <p:blipFill>
          <a:blip r:embed="rId4"/>
          <a:stretch>
            <a:fillRect/>
          </a:stretch>
        </p:blipFill>
        <p:spPr>
          <a:xfrm flipH="1">
            <a:off x="-9767" y="6774229"/>
            <a:ext cx="7565933" cy="3925421"/>
          </a:xfrm>
          <a:prstGeom prst="rect">
            <a:avLst/>
          </a:prstGeom>
        </p:spPr>
      </p:pic>
      <p:sp>
        <p:nvSpPr>
          <p:cNvPr id="36" name="正方形/長方形 35">
            <a:extLst>
              <a:ext uri="{FF2B5EF4-FFF2-40B4-BE49-F238E27FC236}">
                <a16:creationId xmlns:a16="http://schemas.microsoft.com/office/drawing/2014/main" id="{CE25B294-028C-AF1A-4CA8-D4F2B98F3AB2}"/>
              </a:ext>
            </a:extLst>
          </p:cNvPr>
          <p:cNvSpPr/>
          <p:nvPr/>
        </p:nvSpPr>
        <p:spPr>
          <a:xfrm>
            <a:off x="89800" y="78212"/>
            <a:ext cx="7380076" cy="10508671"/>
          </a:xfrm>
          <a:prstGeom prst="rect">
            <a:avLst/>
          </a:prstGeom>
          <a:noFill/>
          <a:ln w="63500" cmpd="dbl">
            <a:gradFill>
              <a:gsLst>
                <a:gs pos="0">
                  <a:srgbClr val="F08200"/>
                </a:gs>
                <a:gs pos="48000">
                  <a:srgbClr val="FFC000"/>
                </a:gs>
                <a:gs pos="100000">
                  <a:schemeClr val="accent4">
                    <a:lumMod val="40000"/>
                    <a:lumOff val="60000"/>
                  </a:schemeClr>
                </a:gs>
              </a:gsLst>
              <a:lin ang="5400000" scaled="1"/>
            </a:gradFill>
            <a:prstDash val="solid"/>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B267C4DF-4E60-E30A-4274-4DD73C919A6D}"/>
              </a:ext>
            </a:extLst>
          </p:cNvPr>
          <p:cNvSpPr txBox="1"/>
          <p:nvPr/>
        </p:nvSpPr>
        <p:spPr>
          <a:xfrm>
            <a:off x="1803861" y="10251953"/>
            <a:ext cx="5637891" cy="230832"/>
          </a:xfrm>
          <a:prstGeom prst="rect">
            <a:avLst/>
          </a:prstGeom>
          <a:noFill/>
        </p:spPr>
        <p:txBody>
          <a:bodyPr wrap="square" rtlCol="0">
            <a:spAutoFit/>
          </a:bodyPr>
          <a:lstStyle/>
          <a:p>
            <a:pPr algn="r"/>
            <a:r>
              <a:rPr kumimoji="1" lang="ja-JP" altLang="en-US" sz="900" b="1">
                <a:solidFill>
                  <a:srgbClr val="002060"/>
                </a:solidFill>
              </a:rPr>
              <a:t>扱う講座内容は、講習会の実施場所ごとに異なります。詳しくは講習会のご予約時にご確認ください。</a:t>
            </a:r>
          </a:p>
        </p:txBody>
      </p:sp>
      <p:cxnSp>
        <p:nvCxnSpPr>
          <p:cNvPr id="9" name="直線コネクタ 8">
            <a:extLst>
              <a:ext uri="{FF2B5EF4-FFF2-40B4-BE49-F238E27FC236}">
                <a16:creationId xmlns:a16="http://schemas.microsoft.com/office/drawing/2014/main" id="{A1D6B4B1-D2DC-562C-41D0-B87CC11F6103}"/>
              </a:ext>
            </a:extLst>
          </p:cNvPr>
          <p:cNvCxnSpPr>
            <a:cxnSpLocks/>
          </p:cNvCxnSpPr>
          <p:nvPr/>
        </p:nvCxnSpPr>
        <p:spPr>
          <a:xfrm>
            <a:off x="2104845" y="10474964"/>
            <a:ext cx="5167657" cy="0"/>
          </a:xfrm>
          <a:prstGeom prst="line">
            <a:avLst/>
          </a:prstGeom>
          <a:ln w="6350">
            <a:solidFill>
              <a:srgbClr val="002060"/>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8C8B5DCC-24D8-CDE2-C7E7-61A1F84F466B}"/>
              </a:ext>
            </a:extLst>
          </p:cNvPr>
          <p:cNvSpPr txBox="1"/>
          <p:nvPr/>
        </p:nvSpPr>
        <p:spPr>
          <a:xfrm>
            <a:off x="2376163" y="2314678"/>
            <a:ext cx="2800334" cy="279796"/>
          </a:xfrm>
          <a:prstGeom prst="rect">
            <a:avLst/>
          </a:prstGeom>
          <a:noFill/>
        </p:spPr>
        <p:txBody>
          <a:bodyPr wrap="square" rtlCol="0">
            <a:spAutoFit/>
          </a:bodyPr>
          <a:lstStyle/>
          <a:p>
            <a:r>
              <a:rPr kumimoji="1" lang="ja-JP" altLang="en-US" sz="1600" b="1">
                <a:solidFill>
                  <a:srgbClr val="F08200"/>
                </a:solidFill>
                <a:latin typeface="Yu Gothic UI" panose="020B0500000000000000" pitchFamily="50" charset="-128"/>
                <a:ea typeface="Yu Gothic UI" panose="020B0500000000000000" pitchFamily="50" charset="-128"/>
              </a:rPr>
              <a:t>いろいろ学べる、スマホの使い方</a:t>
            </a:r>
            <a:endParaRPr kumimoji="1" lang="ja-JP" altLang="en-US" sz="1600" b="1" kern="0" spc="1200" dirty="0">
              <a:solidFill>
                <a:srgbClr val="F08200"/>
              </a:solidFill>
              <a:latin typeface="+mn-ea"/>
            </a:endParaRPr>
          </a:p>
        </p:txBody>
      </p:sp>
      <p:cxnSp>
        <p:nvCxnSpPr>
          <p:cNvPr id="43" name="直線コネクタ 42">
            <a:extLst>
              <a:ext uri="{FF2B5EF4-FFF2-40B4-BE49-F238E27FC236}">
                <a16:creationId xmlns:a16="http://schemas.microsoft.com/office/drawing/2014/main" id="{77035B9F-B300-ECB0-9823-F306AA717F0F}"/>
              </a:ext>
            </a:extLst>
          </p:cNvPr>
          <p:cNvCxnSpPr>
            <a:cxnSpLocks/>
          </p:cNvCxnSpPr>
          <p:nvPr/>
        </p:nvCxnSpPr>
        <p:spPr>
          <a:xfrm>
            <a:off x="331965" y="2454576"/>
            <a:ext cx="1999892" cy="0"/>
          </a:xfrm>
          <a:prstGeom prst="line">
            <a:avLst/>
          </a:prstGeom>
          <a:ln w="57150" cap="rnd">
            <a:solidFill>
              <a:srgbClr val="F08200"/>
            </a:solidFill>
            <a:prstDash val="sysDot"/>
          </a:ln>
        </p:spPr>
        <p:style>
          <a:lnRef idx="1">
            <a:schemeClr val="accent2"/>
          </a:lnRef>
          <a:fillRef idx="0">
            <a:schemeClr val="accent2"/>
          </a:fillRef>
          <a:effectRef idx="0">
            <a:schemeClr val="accent2"/>
          </a:effectRef>
          <a:fontRef idx="minor">
            <a:schemeClr val="tx1"/>
          </a:fontRef>
        </p:style>
      </p:cxnSp>
      <p:cxnSp>
        <p:nvCxnSpPr>
          <p:cNvPr id="44" name="直線コネクタ 43">
            <a:extLst>
              <a:ext uri="{FF2B5EF4-FFF2-40B4-BE49-F238E27FC236}">
                <a16:creationId xmlns:a16="http://schemas.microsoft.com/office/drawing/2014/main" id="{8174F0BA-E9BC-E175-F2FA-36384132EFF9}"/>
              </a:ext>
            </a:extLst>
          </p:cNvPr>
          <p:cNvCxnSpPr>
            <a:cxnSpLocks/>
          </p:cNvCxnSpPr>
          <p:nvPr/>
        </p:nvCxnSpPr>
        <p:spPr>
          <a:xfrm>
            <a:off x="5176497" y="2454576"/>
            <a:ext cx="2096005" cy="0"/>
          </a:xfrm>
          <a:prstGeom prst="line">
            <a:avLst/>
          </a:prstGeom>
          <a:ln w="57150" cap="rnd">
            <a:solidFill>
              <a:srgbClr val="F08200"/>
            </a:solidFill>
            <a:prstDash val="sysDot"/>
          </a:ln>
        </p:spPr>
        <p:style>
          <a:lnRef idx="1">
            <a:schemeClr val="accent2"/>
          </a:lnRef>
          <a:fillRef idx="0">
            <a:schemeClr val="accent2"/>
          </a:fillRef>
          <a:effectRef idx="0">
            <a:schemeClr val="accent2"/>
          </a:effectRef>
          <a:fontRef idx="minor">
            <a:schemeClr val="tx1"/>
          </a:fontRef>
        </p:style>
      </p:cxnSp>
      <p:sp>
        <p:nvSpPr>
          <p:cNvPr id="57" name="テキスト ボックス 56">
            <a:extLst>
              <a:ext uri="{FF2B5EF4-FFF2-40B4-BE49-F238E27FC236}">
                <a16:creationId xmlns:a16="http://schemas.microsoft.com/office/drawing/2014/main" id="{D5C1FB79-980A-63FB-C134-DE4235811F35}"/>
              </a:ext>
            </a:extLst>
          </p:cNvPr>
          <p:cNvSpPr txBox="1"/>
          <p:nvPr/>
        </p:nvSpPr>
        <p:spPr>
          <a:xfrm>
            <a:off x="328419" y="4856672"/>
            <a:ext cx="6940537" cy="292388"/>
          </a:xfrm>
          <a:prstGeom prst="rect">
            <a:avLst/>
          </a:prstGeom>
          <a:noFill/>
        </p:spPr>
        <p:txBody>
          <a:bodyPr wrap="square" rtlCol="0">
            <a:spAutoFit/>
          </a:bodyPr>
          <a:lstStyle/>
          <a:p>
            <a:r>
              <a:rPr kumimoji="1" lang="ja-JP" altLang="en-US" sz="1300" b="1" dirty="0">
                <a:solidFill>
                  <a:srgbClr val="002060"/>
                </a:solidFill>
                <a:latin typeface="+mn-ea"/>
              </a:rPr>
              <a:t>講習会については近隣の携帯ショップへお問い合わせ・お立ち寄りください</a:t>
            </a:r>
          </a:p>
        </p:txBody>
      </p:sp>
      <p:sp>
        <p:nvSpPr>
          <p:cNvPr id="59" name="角丸四角形 58">
            <a:extLst>
              <a:ext uri="{FF2B5EF4-FFF2-40B4-BE49-F238E27FC236}">
                <a16:creationId xmlns:a16="http://schemas.microsoft.com/office/drawing/2014/main" id="{CDCB89A0-8C47-BE0E-8691-6C1B7FA6113A}"/>
              </a:ext>
            </a:extLst>
          </p:cNvPr>
          <p:cNvSpPr/>
          <p:nvPr/>
        </p:nvSpPr>
        <p:spPr>
          <a:xfrm>
            <a:off x="328420" y="1425225"/>
            <a:ext cx="5730715" cy="734517"/>
          </a:xfrm>
          <a:prstGeom prst="roundRect">
            <a:avLst>
              <a:gd name="adj" fmla="val 18784"/>
            </a:avLst>
          </a:prstGeom>
          <a:solidFill>
            <a:srgbClr val="EDEDF6">
              <a:alpha val="65039"/>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7D84CF2F-13A6-5176-A028-274D7ECDEA46}"/>
              </a:ext>
            </a:extLst>
          </p:cNvPr>
          <p:cNvSpPr/>
          <p:nvPr/>
        </p:nvSpPr>
        <p:spPr>
          <a:xfrm>
            <a:off x="-2953062" y="14989"/>
            <a:ext cx="2593298" cy="1019332"/>
          </a:xfrm>
          <a:prstGeom prst="rect">
            <a:avLst/>
          </a:prstGeom>
          <a:solidFill>
            <a:schemeClr val="accent2">
              <a:lumMod val="20000"/>
              <a:lumOff val="80000"/>
            </a:schemeClr>
          </a:solidFill>
          <a:ln w="28575">
            <a:solidFill>
              <a:schemeClr val="tx1"/>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latin typeface="Yu Gothic UI" panose="020B0500000000000000" pitchFamily="50" charset="-128"/>
                <a:ea typeface="Yu Gothic UI" panose="020B0500000000000000" pitchFamily="50" charset="-128"/>
              </a:rPr>
              <a:t>＜地域連携型</a:t>
            </a:r>
            <a:r>
              <a:rPr kumimoji="1" lang="en-US" altLang="ja-JP" sz="1400" dirty="0">
                <a:solidFill>
                  <a:schemeClr val="tx1"/>
                </a:solidFill>
                <a:latin typeface="Yu Gothic UI" panose="020B0500000000000000" pitchFamily="50" charset="-128"/>
                <a:ea typeface="Yu Gothic UI" panose="020B0500000000000000" pitchFamily="50" charset="-128"/>
              </a:rPr>
              <a:t>(</a:t>
            </a:r>
            <a:r>
              <a:rPr kumimoji="1" lang="ja-JP" altLang="en-US" sz="1400" dirty="0">
                <a:solidFill>
                  <a:schemeClr val="tx1"/>
                </a:solidFill>
                <a:latin typeface="Yu Gothic UI" panose="020B0500000000000000" pitchFamily="50" charset="-128"/>
                <a:ea typeface="Yu Gothic UI" panose="020B0500000000000000" pitchFamily="50" charset="-128"/>
              </a:rPr>
              <a:t>オンライン</a:t>
            </a:r>
            <a:r>
              <a:rPr kumimoji="1" lang="en-US" altLang="ja-JP" sz="1400" dirty="0">
                <a:solidFill>
                  <a:schemeClr val="tx1"/>
                </a:solidFill>
                <a:latin typeface="Yu Gothic UI" panose="020B0500000000000000" pitchFamily="50" charset="-128"/>
                <a:ea typeface="Yu Gothic UI" panose="020B0500000000000000" pitchFamily="50" charset="-128"/>
              </a:rPr>
              <a:t>TYPE)</a:t>
            </a:r>
            <a:r>
              <a:rPr kumimoji="1" lang="ja-JP" altLang="en-US" sz="1400" dirty="0">
                <a:solidFill>
                  <a:schemeClr val="tx1"/>
                </a:solidFill>
                <a:latin typeface="Yu Gothic UI" panose="020B0500000000000000" pitchFamily="50" charset="-128"/>
                <a:ea typeface="Yu Gothic UI" panose="020B0500000000000000" pitchFamily="50" charset="-128"/>
              </a:rPr>
              <a:t>＞</a:t>
            </a:r>
            <a:endParaRPr kumimoji="1" lang="en-US" altLang="ja-JP" sz="1400" dirty="0">
              <a:solidFill>
                <a:schemeClr val="tx1"/>
              </a:solidFill>
              <a:latin typeface="Yu Gothic UI" panose="020B0500000000000000" pitchFamily="50" charset="-128"/>
              <a:ea typeface="Yu Gothic UI" panose="020B0500000000000000" pitchFamily="50" charset="-128"/>
            </a:endParaRPr>
          </a:p>
          <a:p>
            <a:pPr algn="ctr"/>
            <a:r>
              <a:rPr kumimoji="1" lang="ja-JP" altLang="en-US" sz="1400" dirty="0">
                <a:solidFill>
                  <a:schemeClr val="tx1"/>
                </a:solidFill>
                <a:latin typeface="Yu Gothic UI" panose="020B0500000000000000" pitchFamily="50" charset="-128"/>
                <a:ea typeface="Yu Gothic UI" panose="020B0500000000000000" pitchFamily="50" charset="-128"/>
              </a:rPr>
              <a:t>広報誌・チラシ用フォーマット</a:t>
            </a:r>
            <a:endParaRPr kumimoji="1" lang="en-US" altLang="ja-JP" sz="1400" dirty="0">
              <a:solidFill>
                <a:schemeClr val="tx1"/>
              </a:solidFill>
              <a:latin typeface="Yu Gothic UI" panose="020B0500000000000000" pitchFamily="50" charset="-128"/>
              <a:ea typeface="Yu Gothic UI" panose="020B0500000000000000" pitchFamily="50" charset="-128"/>
            </a:endParaRPr>
          </a:p>
          <a:p>
            <a:pPr algn="ctr"/>
            <a:r>
              <a:rPr kumimoji="1" lang="ja-JP" altLang="en-US" sz="1400" dirty="0">
                <a:solidFill>
                  <a:schemeClr val="tx1"/>
                </a:solidFill>
                <a:latin typeface="Yu Gothic UI" panose="020B0500000000000000" pitchFamily="50" charset="-128"/>
                <a:ea typeface="Yu Gothic UI" panose="020B0500000000000000" pitchFamily="50" charset="-128"/>
              </a:rPr>
              <a:t>（</a:t>
            </a:r>
            <a:r>
              <a:rPr kumimoji="1" lang="en-US" altLang="ja-JP" sz="1400" dirty="0">
                <a:solidFill>
                  <a:schemeClr val="tx1"/>
                </a:solidFill>
                <a:latin typeface="Yu Gothic UI" panose="020B0500000000000000" pitchFamily="50" charset="-128"/>
                <a:ea typeface="Yu Gothic UI" panose="020B0500000000000000" pitchFamily="50" charset="-128"/>
              </a:rPr>
              <a:t>A</a:t>
            </a:r>
            <a:r>
              <a:rPr kumimoji="1" lang="ja-JP" altLang="en-US" sz="1400" dirty="0">
                <a:solidFill>
                  <a:schemeClr val="tx1"/>
                </a:solidFill>
                <a:latin typeface="Yu Gothic UI" panose="020B0500000000000000" pitchFamily="50" charset="-128"/>
                <a:ea typeface="Yu Gothic UI" panose="020B0500000000000000" pitchFamily="50" charset="-128"/>
              </a:rPr>
              <a:t>４サイズ</a:t>
            </a:r>
            <a:r>
              <a:rPr kumimoji="1" lang="en-US" altLang="ja-JP" sz="1400" dirty="0">
                <a:solidFill>
                  <a:schemeClr val="tx1"/>
                </a:solidFill>
                <a:latin typeface="Yu Gothic UI" panose="020B0500000000000000" pitchFamily="50" charset="-128"/>
                <a:ea typeface="Yu Gothic UI" panose="020B0500000000000000" pitchFamily="50" charset="-128"/>
              </a:rPr>
              <a:t>Ver.</a:t>
            </a:r>
            <a:r>
              <a:rPr kumimoji="1" lang="ja-JP" altLang="en-US" sz="1400" dirty="0">
                <a:solidFill>
                  <a:schemeClr val="tx1"/>
                </a:solidFill>
                <a:latin typeface="Yu Gothic UI" panose="020B0500000000000000" pitchFamily="50" charset="-128"/>
                <a:ea typeface="Yu Gothic UI" panose="020B0500000000000000" pitchFamily="50" charset="-128"/>
              </a:rPr>
              <a:t>）</a:t>
            </a:r>
          </a:p>
        </p:txBody>
      </p:sp>
      <p:sp>
        <p:nvSpPr>
          <p:cNvPr id="2" name="テキスト ボックス 1">
            <a:extLst>
              <a:ext uri="{FF2B5EF4-FFF2-40B4-BE49-F238E27FC236}">
                <a16:creationId xmlns:a16="http://schemas.microsoft.com/office/drawing/2014/main" id="{F22688C4-44E9-869F-42A5-C582DC1BC760}"/>
              </a:ext>
            </a:extLst>
          </p:cNvPr>
          <p:cNvSpPr txBox="1"/>
          <p:nvPr/>
        </p:nvSpPr>
        <p:spPr>
          <a:xfrm>
            <a:off x="586863" y="1457700"/>
            <a:ext cx="5240916" cy="684803"/>
          </a:xfrm>
          <a:prstGeom prst="rect">
            <a:avLst/>
          </a:prstGeom>
          <a:noFill/>
        </p:spPr>
        <p:txBody>
          <a:bodyPr wrap="square" rtlCol="0">
            <a:spAutoFit/>
          </a:bodyPr>
          <a:lstStyle>
            <a:defPPr>
              <a:defRPr lang="en-US"/>
            </a:defPPr>
            <a:lvl1pPr>
              <a:lnSpc>
                <a:spcPts val="2300"/>
              </a:lnSpc>
              <a:defRPr kumimoji="1" sz="1400" b="1">
                <a:latin typeface="Meiryo UI" panose="020B0604030504040204" pitchFamily="50" charset="-128"/>
                <a:ea typeface="Meiryo UI" panose="020B0604030504040204" pitchFamily="50" charset="-128"/>
              </a:defRPr>
            </a:lvl1pPr>
          </a:lstStyle>
          <a:p>
            <a:pPr>
              <a:lnSpc>
                <a:spcPct val="100000"/>
              </a:lnSpc>
              <a:spcBef>
                <a:spcPts val="300"/>
              </a:spcBef>
            </a:pPr>
            <a:r>
              <a:rPr lang="ja-JP" altLang="en-US" sz="1200" spc="100" dirty="0">
                <a:solidFill>
                  <a:srgbClr val="002060"/>
                </a:solidFill>
                <a:latin typeface="+mj-ea"/>
                <a:ea typeface="+mj-ea"/>
              </a:rPr>
              <a:t>自治体の施設等にて、タブレット上のソフトバンクのオンライン講師によるスマホ教室を開催しています。</a:t>
            </a:r>
            <a:endParaRPr lang="en-US" altLang="ja-JP" sz="1200" spc="100" dirty="0">
              <a:solidFill>
                <a:srgbClr val="002060"/>
              </a:solidFill>
              <a:latin typeface="+mj-ea"/>
              <a:ea typeface="+mj-ea"/>
            </a:endParaRPr>
          </a:p>
          <a:p>
            <a:pPr>
              <a:lnSpc>
                <a:spcPct val="100000"/>
              </a:lnSpc>
              <a:spcBef>
                <a:spcPts val="300"/>
              </a:spcBef>
            </a:pPr>
            <a:r>
              <a:rPr lang="ja-JP" altLang="en-US" sz="1200" spc="100" dirty="0">
                <a:solidFill>
                  <a:srgbClr val="002060"/>
                </a:solidFill>
                <a:latin typeface="+mj-ea"/>
                <a:ea typeface="+mj-ea"/>
              </a:rPr>
              <a:t>みなさま是非ご参加ください。</a:t>
            </a:r>
          </a:p>
        </p:txBody>
      </p:sp>
      <p:sp>
        <p:nvSpPr>
          <p:cNvPr id="5" name="テキスト ボックス 4">
            <a:extLst>
              <a:ext uri="{FF2B5EF4-FFF2-40B4-BE49-F238E27FC236}">
                <a16:creationId xmlns:a16="http://schemas.microsoft.com/office/drawing/2014/main" id="{5756E9F9-8A68-A2EF-C7A4-D7C8ADDCDA3C}"/>
              </a:ext>
            </a:extLst>
          </p:cNvPr>
          <p:cNvSpPr txBox="1"/>
          <p:nvPr/>
        </p:nvSpPr>
        <p:spPr>
          <a:xfrm>
            <a:off x="3074796" y="5575236"/>
            <a:ext cx="1331725" cy="338554"/>
          </a:xfrm>
          <a:prstGeom prst="rect">
            <a:avLst/>
          </a:prstGeom>
          <a:noFill/>
        </p:spPr>
        <p:txBody>
          <a:bodyPr wrap="square" rtlCol="0">
            <a:spAutoFit/>
          </a:bodyPr>
          <a:lstStyle/>
          <a:p>
            <a:pPr algn="ctr"/>
            <a:r>
              <a:rPr kumimoji="1" lang="ja-JP" altLang="en-US" sz="1600" b="1">
                <a:solidFill>
                  <a:srgbClr val="F08200"/>
                </a:solidFill>
                <a:latin typeface="Yu Gothic UI" panose="020B0500000000000000" pitchFamily="50" charset="-128"/>
                <a:ea typeface="Yu Gothic UI" panose="020B0500000000000000" pitchFamily="50" charset="-128"/>
              </a:rPr>
              <a:t>講座内容例</a:t>
            </a:r>
            <a:endParaRPr kumimoji="1" lang="ja-JP" altLang="en-US" sz="1600" b="1" kern="0" spc="1200" dirty="0">
              <a:solidFill>
                <a:srgbClr val="F08200"/>
              </a:solidFill>
              <a:latin typeface="+mn-ea"/>
            </a:endParaRPr>
          </a:p>
        </p:txBody>
      </p:sp>
      <p:cxnSp>
        <p:nvCxnSpPr>
          <p:cNvPr id="7" name="直線コネクタ 6">
            <a:extLst>
              <a:ext uri="{FF2B5EF4-FFF2-40B4-BE49-F238E27FC236}">
                <a16:creationId xmlns:a16="http://schemas.microsoft.com/office/drawing/2014/main" id="{15830B72-9314-7425-80A4-C5CB1FF88361}"/>
              </a:ext>
            </a:extLst>
          </p:cNvPr>
          <p:cNvCxnSpPr>
            <a:cxnSpLocks/>
          </p:cNvCxnSpPr>
          <p:nvPr/>
        </p:nvCxnSpPr>
        <p:spPr>
          <a:xfrm>
            <a:off x="331965" y="5744513"/>
            <a:ext cx="2683461" cy="0"/>
          </a:xfrm>
          <a:prstGeom prst="line">
            <a:avLst/>
          </a:prstGeom>
          <a:ln w="57150" cap="rnd">
            <a:solidFill>
              <a:srgbClr val="F08200"/>
            </a:solidFill>
            <a:prstDash val="sysDot"/>
          </a:ln>
        </p:spPr>
        <p:style>
          <a:lnRef idx="1">
            <a:schemeClr val="accent2"/>
          </a:lnRef>
          <a:fillRef idx="0">
            <a:schemeClr val="accent2"/>
          </a:fillRef>
          <a:effectRef idx="0">
            <a:schemeClr val="accent2"/>
          </a:effectRef>
          <a:fontRef idx="minor">
            <a:schemeClr val="tx1"/>
          </a:fontRef>
        </p:style>
      </p:cxnSp>
      <p:cxnSp>
        <p:nvCxnSpPr>
          <p:cNvPr id="8" name="直線コネクタ 7">
            <a:extLst>
              <a:ext uri="{FF2B5EF4-FFF2-40B4-BE49-F238E27FC236}">
                <a16:creationId xmlns:a16="http://schemas.microsoft.com/office/drawing/2014/main" id="{D265575D-BFFB-9F14-BE21-F581B366E80D}"/>
              </a:ext>
            </a:extLst>
          </p:cNvPr>
          <p:cNvCxnSpPr>
            <a:cxnSpLocks/>
          </p:cNvCxnSpPr>
          <p:nvPr/>
        </p:nvCxnSpPr>
        <p:spPr>
          <a:xfrm>
            <a:off x="4451420" y="5744513"/>
            <a:ext cx="2821083" cy="0"/>
          </a:xfrm>
          <a:prstGeom prst="line">
            <a:avLst/>
          </a:prstGeom>
          <a:ln w="57150" cap="rnd">
            <a:solidFill>
              <a:srgbClr val="F08200"/>
            </a:solidFill>
            <a:prstDash val="sysDot"/>
          </a:ln>
        </p:spPr>
        <p:style>
          <a:lnRef idx="1">
            <a:schemeClr val="accent2"/>
          </a:lnRef>
          <a:fillRef idx="0">
            <a:schemeClr val="accent2"/>
          </a:fillRef>
          <a:effectRef idx="0">
            <a:schemeClr val="accent2"/>
          </a:effectRef>
          <a:fontRef idx="minor">
            <a:schemeClr val="tx1"/>
          </a:fontRef>
        </p:style>
      </p:cxnSp>
      <p:graphicFrame>
        <p:nvGraphicFramePr>
          <p:cNvPr id="10" name="表 9">
            <a:extLst>
              <a:ext uri="{FF2B5EF4-FFF2-40B4-BE49-F238E27FC236}">
                <a16:creationId xmlns:a16="http://schemas.microsoft.com/office/drawing/2014/main" id="{4A73B903-7B6E-CEB1-236E-6FA2A14C3796}"/>
              </a:ext>
            </a:extLst>
          </p:cNvPr>
          <p:cNvGraphicFramePr>
            <a:graphicFrameLocks noGrp="1"/>
          </p:cNvGraphicFramePr>
          <p:nvPr>
            <p:extLst>
              <p:ext uri="{D42A27DB-BD31-4B8C-83A1-F6EECF244321}">
                <p14:modId xmlns:p14="http://schemas.microsoft.com/office/powerpoint/2010/main" val="2175248894"/>
              </p:ext>
            </p:extLst>
          </p:nvPr>
        </p:nvGraphicFramePr>
        <p:xfrm>
          <a:off x="336779" y="6483290"/>
          <a:ext cx="2281906" cy="3067582"/>
        </p:xfrm>
        <a:graphic>
          <a:graphicData uri="http://schemas.openxmlformats.org/drawingml/2006/table">
            <a:tbl>
              <a:tblPr firstRow="1" bandRow="1">
                <a:tableStyleId>{5940675A-B579-460E-94D1-54222C63F5DA}</a:tableStyleId>
              </a:tblPr>
              <a:tblGrid>
                <a:gridCol w="276996">
                  <a:extLst>
                    <a:ext uri="{9D8B030D-6E8A-4147-A177-3AD203B41FA5}">
                      <a16:colId xmlns:a16="http://schemas.microsoft.com/office/drawing/2014/main" val="3379449336"/>
                    </a:ext>
                  </a:extLst>
                </a:gridCol>
                <a:gridCol w="2004910">
                  <a:extLst>
                    <a:ext uri="{9D8B030D-6E8A-4147-A177-3AD203B41FA5}">
                      <a16:colId xmlns:a16="http://schemas.microsoft.com/office/drawing/2014/main" val="1612732781"/>
                    </a:ext>
                  </a:extLst>
                </a:gridCol>
              </a:tblGrid>
              <a:tr h="423949">
                <a:tc>
                  <a:txBody>
                    <a:bodyPr/>
                    <a:lstStyle/>
                    <a:p>
                      <a:pPr algn="ctr"/>
                      <a:r>
                        <a:rPr kumimoji="1" lang="en-US" altLang="ja-JP" sz="1100" b="1" dirty="0">
                          <a:solidFill>
                            <a:srgbClr val="002060"/>
                          </a:solidFill>
                          <a:latin typeface="Yu Gothic UI" panose="020B0500000000000000" pitchFamily="50" charset="-128"/>
                          <a:ea typeface="Yu Gothic UI" panose="020B0500000000000000" pitchFamily="50" charset="-128"/>
                        </a:rPr>
                        <a:t>❶</a:t>
                      </a: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1100" b="1" dirty="0">
                          <a:solidFill>
                            <a:srgbClr val="002060"/>
                          </a:solidFill>
                          <a:latin typeface="Yu Gothic UI" panose="020B0500000000000000" pitchFamily="50" charset="-128"/>
                          <a:ea typeface="Yu Gothic UI" panose="020B0500000000000000" pitchFamily="50" charset="-128"/>
                        </a:rPr>
                        <a:t>電源の入れ方、ボタン操作の仕方を知ろう</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8DA"/>
                    </a:solidFill>
                  </a:tcPr>
                </a:tc>
                <a:extLst>
                  <a:ext uri="{0D108BD9-81ED-4DB2-BD59-A6C34878D82A}">
                    <a16:rowId xmlns:a16="http://schemas.microsoft.com/office/drawing/2014/main" val="1017896589"/>
                  </a:ext>
                </a:extLst>
              </a:tr>
              <a:tr h="257695">
                <a:tc>
                  <a:txBody>
                    <a:bodyPr/>
                    <a:lstStyle/>
                    <a:p>
                      <a:pPr algn="ctr"/>
                      <a:r>
                        <a:rPr kumimoji="1" lang="en-US" altLang="ja-JP" sz="1100" b="1" dirty="0">
                          <a:solidFill>
                            <a:srgbClr val="002060"/>
                          </a:solidFill>
                          <a:latin typeface="Yu Gothic UI" panose="020B0500000000000000" pitchFamily="50" charset="-128"/>
                          <a:ea typeface="Yu Gothic UI" panose="020B0500000000000000" pitchFamily="50" charset="-128"/>
                        </a:rPr>
                        <a:t>❷</a:t>
                      </a:r>
                      <a:endParaRPr kumimoji="1" lang="ja-JP" altLang="en-US" sz="1100" b="1"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1100" b="1" dirty="0">
                          <a:solidFill>
                            <a:srgbClr val="002060"/>
                          </a:solidFill>
                          <a:latin typeface="Yu Gothic UI" panose="020B0500000000000000" pitchFamily="50" charset="-128"/>
                          <a:ea typeface="Yu Gothic UI" panose="020B0500000000000000" pitchFamily="50" charset="-128"/>
                        </a:rPr>
                        <a:t>電話、カメラを使おう</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DF1"/>
                    </a:solidFill>
                  </a:tcPr>
                </a:tc>
                <a:extLst>
                  <a:ext uri="{0D108BD9-81ED-4DB2-BD59-A6C34878D82A}">
                    <a16:rowId xmlns:a16="http://schemas.microsoft.com/office/drawing/2014/main" val="1624203287"/>
                  </a:ext>
                </a:extLst>
              </a:tr>
              <a:tr h="423949">
                <a:tc>
                  <a:txBody>
                    <a:bodyPr/>
                    <a:lstStyle/>
                    <a:p>
                      <a:pPr algn="ctr"/>
                      <a:r>
                        <a:rPr kumimoji="1" lang="en-US" altLang="ja-JP" sz="1100" b="1" dirty="0">
                          <a:solidFill>
                            <a:srgbClr val="002060"/>
                          </a:solidFill>
                          <a:latin typeface="Yu Gothic UI" panose="020B0500000000000000" pitchFamily="50" charset="-128"/>
                          <a:ea typeface="Yu Gothic UI" panose="020B0500000000000000" pitchFamily="50" charset="-128"/>
                        </a:rPr>
                        <a:t>❸</a:t>
                      </a:r>
                      <a:endParaRPr kumimoji="1" lang="ja-JP" altLang="en-US" sz="1100" b="1"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1100" b="1" dirty="0">
                          <a:solidFill>
                            <a:srgbClr val="002060"/>
                          </a:solidFill>
                          <a:latin typeface="Yu Gothic UI" panose="020B0500000000000000" pitchFamily="50" charset="-128"/>
                          <a:ea typeface="Yu Gothic UI" panose="020B0500000000000000" pitchFamily="50" charset="-128"/>
                        </a:rPr>
                        <a:t>新しくアプリをインストールしてみよう</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8DA"/>
                    </a:solidFill>
                  </a:tcPr>
                </a:tc>
                <a:extLst>
                  <a:ext uri="{0D108BD9-81ED-4DB2-BD59-A6C34878D82A}">
                    <a16:rowId xmlns:a16="http://schemas.microsoft.com/office/drawing/2014/main" val="4133877466"/>
                  </a:ext>
                </a:extLst>
              </a:tr>
              <a:tr h="307708">
                <a:tc>
                  <a:txBody>
                    <a:bodyPr/>
                    <a:lstStyle/>
                    <a:p>
                      <a:pPr algn="ctr"/>
                      <a:r>
                        <a:rPr kumimoji="1" lang="en-US" altLang="ja-JP" sz="1100" b="1" dirty="0">
                          <a:solidFill>
                            <a:srgbClr val="002060"/>
                          </a:solidFill>
                          <a:latin typeface="Yu Gothic UI" panose="020B0500000000000000" pitchFamily="50" charset="-128"/>
                          <a:ea typeface="Yu Gothic UI" panose="020B0500000000000000" pitchFamily="50" charset="-128"/>
                        </a:rPr>
                        <a:t>❹</a:t>
                      </a:r>
                      <a:endParaRPr kumimoji="1" lang="ja-JP" altLang="en-US" sz="1100" b="1"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1100" b="1">
                          <a:solidFill>
                            <a:srgbClr val="002060"/>
                          </a:solidFill>
                          <a:latin typeface="Yu Gothic UI" panose="020B0500000000000000" pitchFamily="50" charset="-128"/>
                          <a:ea typeface="Yu Gothic UI" panose="020B0500000000000000" pitchFamily="50" charset="-128"/>
                        </a:rPr>
                        <a:t>インターネットを使ってみよう</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DF1"/>
                    </a:solidFill>
                  </a:tcPr>
                </a:tc>
                <a:extLst>
                  <a:ext uri="{0D108BD9-81ED-4DB2-BD59-A6C34878D82A}">
                    <a16:rowId xmlns:a16="http://schemas.microsoft.com/office/drawing/2014/main" val="564836006"/>
                  </a:ext>
                </a:extLst>
              </a:tr>
              <a:tr h="265458">
                <a:tc>
                  <a:txBody>
                    <a:bodyPr/>
                    <a:lstStyle/>
                    <a:p>
                      <a:pPr algn="ctr"/>
                      <a:r>
                        <a:rPr kumimoji="1" lang="en-US" altLang="ja-JP" sz="1100" b="1" dirty="0">
                          <a:solidFill>
                            <a:srgbClr val="002060"/>
                          </a:solidFill>
                          <a:latin typeface="Yu Gothic UI" panose="020B0500000000000000" pitchFamily="50" charset="-128"/>
                          <a:ea typeface="Yu Gothic UI" panose="020B0500000000000000" pitchFamily="50" charset="-128"/>
                        </a:rPr>
                        <a:t>❺</a:t>
                      </a:r>
                      <a:endParaRPr kumimoji="1" lang="ja-JP" altLang="en-US" sz="1100" b="1"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1100" b="1">
                          <a:solidFill>
                            <a:srgbClr val="002060"/>
                          </a:solidFill>
                          <a:latin typeface="Yu Gothic UI" panose="020B0500000000000000" pitchFamily="50" charset="-128"/>
                          <a:ea typeface="Yu Gothic UI" panose="020B0500000000000000" pitchFamily="50" charset="-128"/>
                        </a:rPr>
                        <a:t>メールをしてみよう</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8DA"/>
                    </a:solidFill>
                  </a:tcPr>
                </a:tc>
                <a:extLst>
                  <a:ext uri="{0D108BD9-81ED-4DB2-BD59-A6C34878D82A}">
                    <a16:rowId xmlns:a16="http://schemas.microsoft.com/office/drawing/2014/main" val="775199222"/>
                  </a:ext>
                </a:extLst>
              </a:tr>
              <a:tr h="264638">
                <a:tc>
                  <a:txBody>
                    <a:bodyPr/>
                    <a:lstStyle/>
                    <a:p>
                      <a:pPr algn="ctr"/>
                      <a:r>
                        <a:rPr kumimoji="1" lang="en-US" altLang="ja-JP" sz="1100" b="1" dirty="0">
                          <a:solidFill>
                            <a:srgbClr val="002060"/>
                          </a:solidFill>
                          <a:latin typeface="Yu Gothic UI" panose="020B0500000000000000" pitchFamily="50" charset="-128"/>
                          <a:ea typeface="Yu Gothic UI" panose="020B0500000000000000" pitchFamily="50" charset="-128"/>
                        </a:rPr>
                        <a:t>❻</a:t>
                      </a:r>
                      <a:endParaRPr kumimoji="1" lang="ja-JP" altLang="en-US" sz="1100" b="1"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1100" b="1">
                          <a:solidFill>
                            <a:srgbClr val="002060"/>
                          </a:solidFill>
                          <a:latin typeface="Yu Gothic UI" panose="020B0500000000000000" pitchFamily="50" charset="-128"/>
                          <a:ea typeface="Yu Gothic UI" panose="020B0500000000000000" pitchFamily="50" charset="-128"/>
                        </a:rPr>
                        <a:t>地図アプリを使おう</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DF1"/>
                    </a:solidFill>
                  </a:tcPr>
                </a:tc>
                <a:extLst>
                  <a:ext uri="{0D108BD9-81ED-4DB2-BD59-A6C34878D82A}">
                    <a16:rowId xmlns:a16="http://schemas.microsoft.com/office/drawing/2014/main" val="1584541911"/>
                  </a:ext>
                </a:extLst>
              </a:tr>
              <a:tr h="263818">
                <a:tc>
                  <a:txBody>
                    <a:bodyPr/>
                    <a:lstStyle/>
                    <a:p>
                      <a:pPr algn="ctr"/>
                      <a:r>
                        <a:rPr kumimoji="1" lang="en-US" altLang="ja-JP" sz="1100" b="1" dirty="0">
                          <a:solidFill>
                            <a:srgbClr val="002060"/>
                          </a:solidFill>
                          <a:latin typeface="Yu Gothic UI" panose="020B0500000000000000" pitchFamily="50" charset="-128"/>
                          <a:ea typeface="Yu Gothic UI" panose="020B0500000000000000" pitchFamily="50" charset="-128"/>
                        </a:rPr>
                        <a:t>❼</a:t>
                      </a:r>
                      <a:endParaRPr kumimoji="1" lang="ja-JP" altLang="en-US" sz="1100" b="1"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1100" b="1" dirty="0">
                          <a:solidFill>
                            <a:srgbClr val="002060"/>
                          </a:solidFill>
                          <a:latin typeface="Yu Gothic UI" panose="020B0500000000000000" pitchFamily="50" charset="-128"/>
                          <a:ea typeface="Yu Gothic UI" panose="020B0500000000000000" pitchFamily="50" charset="-128"/>
                        </a:rPr>
                        <a:t>メッセージアプリを使おう</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8DA"/>
                    </a:solidFill>
                  </a:tcPr>
                </a:tc>
                <a:extLst>
                  <a:ext uri="{0D108BD9-81ED-4DB2-BD59-A6C34878D82A}">
                    <a16:rowId xmlns:a16="http://schemas.microsoft.com/office/drawing/2014/main" val="2664914443"/>
                  </a:ext>
                </a:extLst>
              </a:tr>
              <a:tr h="423949">
                <a:tc>
                  <a:txBody>
                    <a:bodyPr/>
                    <a:lstStyle/>
                    <a:p>
                      <a:pPr algn="ctr"/>
                      <a:r>
                        <a:rPr kumimoji="1" lang="en-US" altLang="ja-JP" sz="1100" b="1" dirty="0">
                          <a:solidFill>
                            <a:srgbClr val="002060"/>
                          </a:solidFill>
                          <a:latin typeface="Yu Gothic UI" panose="020B0500000000000000" pitchFamily="50" charset="-128"/>
                          <a:ea typeface="Yu Gothic UI" panose="020B0500000000000000" pitchFamily="50" charset="-128"/>
                        </a:rPr>
                        <a:t>❽</a:t>
                      </a:r>
                      <a:endParaRPr kumimoji="1" lang="ja-JP" altLang="en-US" sz="1100" b="1"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1100" b="1" dirty="0">
                          <a:solidFill>
                            <a:srgbClr val="002060"/>
                          </a:solidFill>
                          <a:latin typeface="Yu Gothic UI" panose="020B0500000000000000" pitchFamily="50" charset="-128"/>
                          <a:ea typeface="Yu Gothic UI" panose="020B0500000000000000" pitchFamily="50" charset="-128"/>
                        </a:rPr>
                        <a:t>スマートフォンを安全に使うための基本的なポイントを知ろう</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DF1"/>
                    </a:solidFill>
                  </a:tcPr>
                </a:tc>
                <a:extLst>
                  <a:ext uri="{0D108BD9-81ED-4DB2-BD59-A6C34878D82A}">
                    <a16:rowId xmlns:a16="http://schemas.microsoft.com/office/drawing/2014/main" val="1676819298"/>
                  </a:ext>
                </a:extLst>
              </a:tr>
              <a:tr h="423949">
                <a:tc>
                  <a:txBody>
                    <a:bodyPr/>
                    <a:lstStyle/>
                    <a:p>
                      <a:pPr algn="ctr"/>
                      <a:r>
                        <a:rPr kumimoji="1" lang="en-US" altLang="ja-JP" sz="1100" b="1" dirty="0">
                          <a:solidFill>
                            <a:srgbClr val="002060"/>
                          </a:solidFill>
                          <a:latin typeface="Yu Gothic UI" panose="020B0500000000000000" pitchFamily="50" charset="-128"/>
                          <a:ea typeface="Yu Gothic UI" panose="020B0500000000000000" pitchFamily="50" charset="-128"/>
                        </a:rPr>
                        <a:t>❾</a:t>
                      </a:r>
                      <a:endParaRPr kumimoji="1" lang="ja-JP" altLang="en-US" sz="1100" b="1" dirty="0">
                        <a:solidFill>
                          <a:srgbClr val="002060"/>
                        </a:solidFill>
                        <a:latin typeface="Yu Gothic UI" panose="020B0500000000000000" pitchFamily="50" charset="-128"/>
                        <a:ea typeface="Yu Gothic UI" panose="020B0500000000000000" pitchFamily="50" charset="-128"/>
                      </a:endParaRPr>
                    </a:p>
                  </a:txBody>
                  <a:tcPr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1100" b="1" dirty="0">
                          <a:solidFill>
                            <a:srgbClr val="002060"/>
                          </a:solidFill>
                          <a:latin typeface="Yu Gothic UI" panose="020B0500000000000000" pitchFamily="50" charset="-128"/>
                          <a:ea typeface="Yu Gothic UI" panose="020B0500000000000000" pitchFamily="50" charset="-128"/>
                        </a:rPr>
                        <a:t>オンライン会議アプリを使ってみよう</a:t>
                      </a: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8DA"/>
                    </a:solidFill>
                  </a:tcPr>
                </a:tc>
                <a:extLst>
                  <a:ext uri="{0D108BD9-81ED-4DB2-BD59-A6C34878D82A}">
                    <a16:rowId xmlns:a16="http://schemas.microsoft.com/office/drawing/2014/main" val="2243748832"/>
                  </a:ext>
                </a:extLst>
              </a:tr>
            </a:tbl>
          </a:graphicData>
        </a:graphic>
      </p:graphicFrame>
      <p:graphicFrame>
        <p:nvGraphicFramePr>
          <p:cNvPr id="11" name="表 10">
            <a:extLst>
              <a:ext uri="{FF2B5EF4-FFF2-40B4-BE49-F238E27FC236}">
                <a16:creationId xmlns:a16="http://schemas.microsoft.com/office/drawing/2014/main" id="{F0AD7FE0-26F4-2D3F-2CF8-A42894F5CE17}"/>
              </a:ext>
            </a:extLst>
          </p:cNvPr>
          <p:cNvGraphicFramePr>
            <a:graphicFrameLocks noGrp="1"/>
          </p:cNvGraphicFramePr>
          <p:nvPr>
            <p:extLst>
              <p:ext uri="{D42A27DB-BD31-4B8C-83A1-F6EECF244321}">
                <p14:modId xmlns:p14="http://schemas.microsoft.com/office/powerpoint/2010/main" val="1884943067"/>
              </p:ext>
            </p:extLst>
          </p:nvPr>
        </p:nvGraphicFramePr>
        <p:xfrm>
          <a:off x="2731732" y="6483290"/>
          <a:ext cx="4541765" cy="3657600"/>
        </p:xfrm>
        <a:graphic>
          <a:graphicData uri="http://schemas.openxmlformats.org/drawingml/2006/table">
            <a:tbl>
              <a:tblPr firstRow="1" bandRow="1">
                <a:tableStyleId>{5940675A-B579-460E-94D1-54222C63F5DA}</a:tableStyleId>
              </a:tblPr>
              <a:tblGrid>
                <a:gridCol w="675611">
                  <a:extLst>
                    <a:ext uri="{9D8B030D-6E8A-4147-A177-3AD203B41FA5}">
                      <a16:colId xmlns:a16="http://schemas.microsoft.com/office/drawing/2014/main" val="2279858267"/>
                    </a:ext>
                  </a:extLst>
                </a:gridCol>
                <a:gridCol w="173255">
                  <a:extLst>
                    <a:ext uri="{9D8B030D-6E8A-4147-A177-3AD203B41FA5}">
                      <a16:colId xmlns:a16="http://schemas.microsoft.com/office/drawing/2014/main" val="1160771869"/>
                    </a:ext>
                  </a:extLst>
                </a:gridCol>
                <a:gridCol w="3692899">
                  <a:extLst>
                    <a:ext uri="{9D8B030D-6E8A-4147-A177-3AD203B41FA5}">
                      <a16:colId xmlns:a16="http://schemas.microsoft.com/office/drawing/2014/main" val="1652458443"/>
                    </a:ext>
                  </a:extLst>
                </a:gridCol>
              </a:tblGrid>
              <a:tr h="226597">
                <a:tc rowSpan="5">
                  <a:txBody>
                    <a:bodyPr/>
                    <a:lstStyle/>
                    <a:p>
                      <a:endParaRPr kumimoji="1" lang="en-US" altLang="ja-JP" sz="900" b="1" dirty="0">
                        <a:solidFill>
                          <a:schemeClr val="bg1"/>
                        </a:solidFill>
                        <a:latin typeface="Yu Gothic UI" panose="020B0500000000000000" pitchFamily="50" charset="-128"/>
                        <a:ea typeface="Yu Gothic UI" panose="020B0500000000000000" pitchFamily="50" charset="-128"/>
                      </a:endParaRPr>
                    </a:p>
                    <a:p>
                      <a:endParaRPr kumimoji="1" lang="en-US" altLang="ja-JP" sz="900" b="1" dirty="0">
                        <a:solidFill>
                          <a:schemeClr val="bg1"/>
                        </a:solidFill>
                        <a:latin typeface="Yu Gothic UI" panose="020B0500000000000000" pitchFamily="50" charset="-128"/>
                        <a:ea typeface="Yu Gothic UI" panose="020B0500000000000000" pitchFamily="50" charset="-128"/>
                      </a:endParaRPr>
                    </a:p>
                    <a:p>
                      <a:r>
                        <a:rPr kumimoji="1" lang="ja-JP" altLang="en-US" sz="900" b="1">
                          <a:solidFill>
                            <a:schemeClr val="bg1"/>
                          </a:solidFill>
                          <a:latin typeface="Yu Gothic UI" panose="020B0500000000000000" pitchFamily="50" charset="-128"/>
                          <a:ea typeface="Yu Gothic UI" panose="020B0500000000000000" pitchFamily="50" charset="-128"/>
                        </a:rPr>
                        <a:t>スマートフォンを使った</a:t>
                      </a:r>
                      <a:endParaRPr kumimoji="1" lang="en-US" altLang="ja-JP" sz="900" b="1" dirty="0">
                        <a:solidFill>
                          <a:schemeClr val="bg1"/>
                        </a:solidFill>
                        <a:latin typeface="Yu Gothic UI" panose="020B0500000000000000" pitchFamily="50" charset="-128"/>
                        <a:ea typeface="Yu Gothic UI" panose="020B0500000000000000" pitchFamily="50" charset="-128"/>
                      </a:endParaRPr>
                    </a:p>
                    <a:p>
                      <a:r>
                        <a:rPr kumimoji="1" lang="ja-JP" altLang="en-US" sz="900" b="1">
                          <a:solidFill>
                            <a:schemeClr val="bg1"/>
                          </a:solidFill>
                          <a:latin typeface="Yu Gothic UI" panose="020B0500000000000000" pitchFamily="50" charset="-128"/>
                          <a:ea typeface="Yu Gothic UI" panose="020B0500000000000000" pitchFamily="50" charset="-128"/>
                        </a:rPr>
                        <a:t>マイナンバーカードの活用</a:t>
                      </a:r>
                    </a:p>
                    <a:p>
                      <a:endParaRPr kumimoji="1" lang="ja-JP" altLang="en-US" sz="900">
                        <a:latin typeface="Yu Gothic UI" panose="020B0500000000000000" pitchFamily="50" charset="-128"/>
                        <a:ea typeface="Yu Gothic UI" panose="020B0500000000000000" pitchFamily="50" charset="-128"/>
                      </a:endParaRPr>
                    </a:p>
                  </a:txBody>
                  <a:tcPr marL="36000" marR="36000" marT="41564" marB="41564">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08200"/>
                    </a:solidFill>
                  </a:tcPr>
                </a:tc>
                <a:tc>
                  <a:txBody>
                    <a:bodyPr/>
                    <a:lstStyle/>
                    <a:p>
                      <a:pPr algn="ctr"/>
                      <a:r>
                        <a:rPr kumimoji="1" lang="en-US" altLang="ja-JP" sz="900" b="1" strike="noStrike" dirty="0">
                          <a:solidFill>
                            <a:srgbClr val="002060"/>
                          </a:solidFill>
                          <a:latin typeface="Yu Gothic UI" panose="020B0500000000000000" pitchFamily="50" charset="-128"/>
                          <a:ea typeface="Yu Gothic UI" panose="020B0500000000000000" pitchFamily="50" charset="-128"/>
                        </a:rPr>
                        <a:t>❶</a:t>
                      </a:r>
                      <a:endParaRPr kumimoji="1" lang="ja-JP" altLang="en-US" sz="900" b="1" strike="noStrike" dirty="0">
                        <a:solidFill>
                          <a:srgbClr val="002060"/>
                        </a:solidFill>
                        <a:latin typeface="Yu Gothic UI" panose="020B0500000000000000" pitchFamily="50" charset="-128"/>
                        <a:ea typeface="Yu Gothic UI" panose="020B0500000000000000" pitchFamily="50" charset="-128"/>
                      </a:endParaRP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dirty="0">
                          <a:solidFill>
                            <a:srgbClr val="002060"/>
                          </a:solidFill>
                          <a:latin typeface="Yu Gothic UI" panose="020B0500000000000000" pitchFamily="50" charset="-128"/>
                          <a:ea typeface="Yu Gothic UI" panose="020B0500000000000000" pitchFamily="50" charset="-128"/>
                        </a:rPr>
                        <a:t>マイナポータルを</a:t>
                      </a:r>
                      <a:r>
                        <a:rPr kumimoji="1" lang="ja-JP" altLang="en-US" sz="900" b="1" strike="noStrike" dirty="0">
                          <a:solidFill>
                            <a:srgbClr val="002060"/>
                          </a:solidFill>
                          <a:latin typeface="Yu Gothic UI" panose="020B0500000000000000" pitchFamily="50" charset="-128"/>
                          <a:ea typeface="Yu Gothic UI" panose="020B0500000000000000" pitchFamily="50" charset="-128"/>
                        </a:rPr>
                        <a:t>活用しよう</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DF1"/>
                    </a:solidFill>
                  </a:tcPr>
                </a:tc>
                <a:extLst>
                  <a:ext uri="{0D108BD9-81ED-4DB2-BD59-A6C34878D82A}">
                    <a16:rowId xmlns:a16="http://schemas.microsoft.com/office/drawing/2014/main" val="3731627047"/>
                  </a:ext>
                </a:extLst>
              </a:tr>
              <a:tr h="226597">
                <a:tc vMerge="1">
                  <a:txBody>
                    <a:bodyPr/>
                    <a:lstStyle/>
                    <a:p>
                      <a:endParaRPr kumimoji="1" lang="ja-JP" altLang="en-US" sz="1050">
                        <a:latin typeface="Yu Gothic UI" panose="020B0500000000000000" pitchFamily="50" charset="-128"/>
                        <a:ea typeface="Yu Gothic UI" panose="020B0500000000000000"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❷</a:t>
                      </a:r>
                      <a:endParaRPr kumimoji="1" lang="ja-JP" altLang="en-US" sz="900" b="1" dirty="0">
                        <a:solidFill>
                          <a:srgbClr val="002060"/>
                        </a:solidFill>
                        <a:latin typeface="Yu Gothic UI" panose="020B0500000000000000" pitchFamily="50" charset="-128"/>
                        <a:ea typeface="Yu Gothic UI" panose="020B0500000000000000" pitchFamily="50" charset="-128"/>
                      </a:endParaRP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a:solidFill>
                            <a:srgbClr val="002060"/>
                          </a:solidFill>
                          <a:latin typeface="Yu Gothic UI" panose="020B0500000000000000" pitchFamily="50" charset="-128"/>
                          <a:ea typeface="Yu Gothic UI" panose="020B0500000000000000" pitchFamily="50" charset="-128"/>
                        </a:rPr>
                        <a:t>スマートフォンでマイナンバーカードを申請しよう</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DF1"/>
                    </a:solidFill>
                  </a:tcPr>
                </a:tc>
                <a:extLst>
                  <a:ext uri="{0D108BD9-81ED-4DB2-BD59-A6C34878D82A}">
                    <a16:rowId xmlns:a16="http://schemas.microsoft.com/office/drawing/2014/main" val="243755403"/>
                  </a:ext>
                </a:extLst>
              </a:tr>
              <a:tr h="226597">
                <a:tc vMerge="1">
                  <a:txBody>
                    <a:bodyPr/>
                    <a:lstStyle/>
                    <a:p>
                      <a:endParaRPr kumimoji="1" lang="ja-JP" altLang="en-US" sz="1050">
                        <a:latin typeface="Yu Gothic UI" panose="020B0500000000000000" pitchFamily="50" charset="-128"/>
                        <a:ea typeface="Yu Gothic UI" panose="020B0500000000000000"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❸</a:t>
                      </a: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dirty="0">
                          <a:solidFill>
                            <a:srgbClr val="002060"/>
                          </a:solidFill>
                          <a:latin typeface="Yu Gothic UI"/>
                          <a:ea typeface="Yu Gothic UI"/>
                        </a:rPr>
                        <a:t>スマートフォン用電子証明書をスマートフォンに搭載しよう</a:t>
                      </a:r>
                      <a:endParaRPr kumimoji="1" lang="en-US" altLang="ja-JP" sz="900" b="1" dirty="0">
                        <a:solidFill>
                          <a:srgbClr val="002060"/>
                        </a:solidFill>
                        <a:latin typeface="Yu Gothic UI" panose="020B0500000000000000" pitchFamily="50" charset="-128"/>
                        <a:ea typeface="Yu Gothic UI" panose="020B0500000000000000" pitchFamily="50" charset="-128"/>
                      </a:endParaRP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DF1"/>
                    </a:solidFill>
                  </a:tcPr>
                </a:tc>
                <a:extLst>
                  <a:ext uri="{0D108BD9-81ED-4DB2-BD59-A6C34878D82A}">
                    <a16:rowId xmlns:a16="http://schemas.microsoft.com/office/drawing/2014/main" val="282722991"/>
                  </a:ext>
                </a:extLst>
              </a:tr>
              <a:tr h="219692">
                <a:tc vMerge="1">
                  <a:txBody>
                    <a:bodyPr/>
                    <a:lstStyle/>
                    <a:p>
                      <a:endParaRPr kumimoji="1" lang="ja-JP" altLang="en-US" sz="1050">
                        <a:latin typeface="Yu Gothic UI" panose="020B0500000000000000" pitchFamily="50" charset="-128"/>
                        <a:ea typeface="Yu Gothic UI" panose="020B0500000000000000"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b="1" strike="noStrike" dirty="0">
                          <a:solidFill>
                            <a:srgbClr val="002060"/>
                          </a:solidFill>
                          <a:latin typeface="Yu Gothic UI" panose="020B0500000000000000" pitchFamily="50" charset="-128"/>
                          <a:ea typeface="Yu Gothic UI" panose="020B0500000000000000" pitchFamily="50" charset="-128"/>
                        </a:rPr>
                        <a:t>❹</a:t>
                      </a:r>
                      <a:endParaRPr kumimoji="1" lang="ja-JP" altLang="en-US" sz="900" b="1" strike="noStrike" dirty="0">
                        <a:solidFill>
                          <a:srgbClr val="002060"/>
                        </a:solidFill>
                        <a:latin typeface="Yu Gothic UI" panose="020B0500000000000000" pitchFamily="50" charset="-128"/>
                        <a:ea typeface="Yu Gothic UI" panose="020B0500000000000000" pitchFamily="50" charset="-128"/>
                      </a:endParaRP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strike="noStrike">
                          <a:solidFill>
                            <a:srgbClr val="002060"/>
                          </a:solidFill>
                          <a:latin typeface="Yu Gothic UI" panose="020B0500000000000000" pitchFamily="50" charset="-128"/>
                          <a:ea typeface="Yu Gothic UI" panose="020B0500000000000000" pitchFamily="50" charset="-128"/>
                        </a:rPr>
                        <a:t>マイナンバーカードを健康保険証として利用しよう・公金受取口座の登録をしよう</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DF1"/>
                    </a:solidFill>
                  </a:tcPr>
                </a:tc>
                <a:extLst>
                  <a:ext uri="{0D108BD9-81ED-4DB2-BD59-A6C34878D82A}">
                    <a16:rowId xmlns:a16="http://schemas.microsoft.com/office/drawing/2014/main" val="815415531"/>
                  </a:ext>
                </a:extLst>
              </a:tr>
              <a:tr h="226597">
                <a:tc vMerge="1">
                  <a:txBody>
                    <a:bodyPr/>
                    <a:lstStyle/>
                    <a:p>
                      <a:endParaRPr kumimoji="1" lang="ja-JP" altLang="en-US" sz="1050">
                        <a:latin typeface="Yu Gothic UI" panose="020B0500000000000000" pitchFamily="50" charset="-128"/>
                        <a:ea typeface="Yu Gothic UI" panose="020B0500000000000000"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❺</a:t>
                      </a: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dirty="0">
                          <a:solidFill>
                            <a:srgbClr val="002060"/>
                          </a:solidFill>
                          <a:latin typeface="Yu Gothic UI" panose="020B0500000000000000" pitchFamily="50" charset="-128"/>
                          <a:ea typeface="Yu Gothic UI" panose="020B0500000000000000" pitchFamily="50" charset="-128"/>
                        </a:rPr>
                        <a:t>スマートフォンで確定申告（</a:t>
                      </a:r>
                      <a:r>
                        <a:rPr kumimoji="1" lang="en-US" altLang="ja-JP" sz="900" b="1" dirty="0">
                          <a:solidFill>
                            <a:srgbClr val="002060"/>
                          </a:solidFill>
                          <a:latin typeface="Yu Gothic UI" panose="020B0500000000000000" pitchFamily="50" charset="-128"/>
                          <a:ea typeface="Yu Gothic UI" panose="020B0500000000000000" pitchFamily="50" charset="-128"/>
                        </a:rPr>
                        <a:t>e-Tax</a:t>
                      </a:r>
                      <a:r>
                        <a:rPr kumimoji="1" lang="ja-JP" altLang="en-US" sz="900" b="1" dirty="0">
                          <a:solidFill>
                            <a:srgbClr val="002060"/>
                          </a:solidFill>
                          <a:latin typeface="Yu Gothic UI" panose="020B0500000000000000" pitchFamily="50" charset="-128"/>
                          <a:ea typeface="Yu Gothic UI" panose="020B0500000000000000" pitchFamily="50" charset="-128"/>
                        </a:rPr>
                        <a:t>）をしよう</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DF1"/>
                    </a:solidFill>
                  </a:tcPr>
                </a:tc>
                <a:extLst>
                  <a:ext uri="{0D108BD9-81ED-4DB2-BD59-A6C34878D82A}">
                    <a16:rowId xmlns:a16="http://schemas.microsoft.com/office/drawing/2014/main" val="330852542"/>
                  </a:ext>
                </a:extLst>
              </a:tr>
              <a:tr h="226597">
                <a:tc rowSpan="2">
                  <a:txBody>
                    <a:bodyPr/>
                    <a:lstStyle/>
                    <a:p>
                      <a:endParaRPr kumimoji="1" lang="en-US" altLang="ja-JP" sz="900" b="0" dirty="0">
                        <a:solidFill>
                          <a:schemeClr val="bg1"/>
                        </a:solidFill>
                        <a:latin typeface="Yu Gothic UI" panose="020B0500000000000000" pitchFamily="50" charset="-128"/>
                        <a:ea typeface="Yu Gothic UI" panose="020B0500000000000000" pitchFamily="50" charset="-128"/>
                      </a:endParaRPr>
                    </a:p>
                    <a:p>
                      <a:r>
                        <a:rPr kumimoji="1" lang="ja-JP" altLang="en-US" sz="900" b="1" dirty="0">
                          <a:solidFill>
                            <a:schemeClr val="bg1"/>
                          </a:solidFill>
                          <a:latin typeface="Yu Gothic UI" panose="020B0500000000000000" pitchFamily="50" charset="-128"/>
                          <a:ea typeface="Yu Gothic UI" panose="020B0500000000000000" pitchFamily="50" charset="-128"/>
                        </a:rPr>
                        <a:t>健康・医療</a:t>
                      </a:r>
                    </a:p>
                  </a:txBody>
                  <a:tcPr marL="36000" marR="36000" marT="41564" marB="41564">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E76B00"/>
                    </a:solidFill>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❻</a:t>
                      </a:r>
                      <a:endParaRPr kumimoji="1" lang="ja-JP" altLang="en-US" sz="900" b="1" dirty="0">
                        <a:solidFill>
                          <a:srgbClr val="002060"/>
                        </a:solidFill>
                        <a:latin typeface="Yu Gothic UI" panose="020B0500000000000000" pitchFamily="50" charset="-128"/>
                        <a:ea typeface="Yu Gothic UI" panose="020B0500000000000000" pitchFamily="50" charset="-128"/>
                      </a:endParaRP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a:solidFill>
                            <a:srgbClr val="002060"/>
                          </a:solidFill>
                          <a:latin typeface="Yu Gothic UI" panose="020B0500000000000000" pitchFamily="50" charset="-128"/>
                          <a:ea typeface="Yu Gothic UI" panose="020B0500000000000000" pitchFamily="50" charset="-128"/>
                        </a:rPr>
                        <a:t>オンライン診療を使ってみよう</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8DA"/>
                    </a:solidFill>
                  </a:tcPr>
                </a:tc>
                <a:extLst>
                  <a:ext uri="{0D108BD9-81ED-4DB2-BD59-A6C34878D82A}">
                    <a16:rowId xmlns:a16="http://schemas.microsoft.com/office/drawing/2014/main" val="1800369510"/>
                  </a:ext>
                </a:extLst>
              </a:tr>
              <a:tr h="226597">
                <a:tc vMerge="1">
                  <a:txBody>
                    <a:bodyPr/>
                    <a:lstStyle/>
                    <a:p>
                      <a:endParaRPr kumimoji="1" lang="ja-JP" altLang="en-US" sz="1050">
                        <a:latin typeface="Yu Gothic UI" panose="020B0500000000000000" pitchFamily="50" charset="-128"/>
                        <a:ea typeface="Yu Gothic UI" panose="020B0500000000000000"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❼</a:t>
                      </a:r>
                      <a:endParaRPr kumimoji="1" lang="ja-JP" altLang="en-US" sz="900" b="1" dirty="0">
                        <a:solidFill>
                          <a:srgbClr val="002060"/>
                        </a:solidFill>
                        <a:latin typeface="Yu Gothic UI" panose="020B0500000000000000" pitchFamily="50" charset="-128"/>
                        <a:ea typeface="Yu Gothic UI" panose="020B0500000000000000" pitchFamily="50" charset="-128"/>
                      </a:endParaRP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a:solidFill>
                            <a:srgbClr val="002060"/>
                          </a:solidFill>
                          <a:latin typeface="Yu Gothic UI" panose="020B0500000000000000" pitchFamily="50" charset="-128"/>
                          <a:ea typeface="Yu Gothic UI" panose="020B0500000000000000" pitchFamily="50" charset="-128"/>
                        </a:rPr>
                        <a:t>全国版救急受診アプリ（Ｑ助）で病気やけがの緊急度を判定しよう</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8DA"/>
                    </a:solidFill>
                  </a:tcPr>
                </a:tc>
                <a:extLst>
                  <a:ext uri="{0D108BD9-81ED-4DB2-BD59-A6C34878D82A}">
                    <a16:rowId xmlns:a16="http://schemas.microsoft.com/office/drawing/2014/main" val="3700637604"/>
                  </a:ext>
                </a:extLst>
              </a:tr>
              <a:tr h="226597">
                <a:tc rowSpan="3">
                  <a:txBody>
                    <a:bodyPr/>
                    <a:lstStyle/>
                    <a:p>
                      <a:endParaRPr kumimoji="1" lang="en-US" altLang="ja-JP" sz="900" b="0" dirty="0">
                        <a:solidFill>
                          <a:schemeClr val="bg1"/>
                        </a:solidFill>
                        <a:latin typeface="Yu Gothic UI" panose="020B0500000000000000" pitchFamily="50" charset="-128"/>
                        <a:ea typeface="Yu Gothic UI" panose="020B0500000000000000" pitchFamily="50" charset="-128"/>
                      </a:endParaRPr>
                    </a:p>
                    <a:p>
                      <a:endParaRPr kumimoji="1" lang="en-US" altLang="ja-JP" sz="900" b="0" dirty="0">
                        <a:solidFill>
                          <a:schemeClr val="bg1"/>
                        </a:solidFill>
                        <a:latin typeface="Yu Gothic UI" panose="020B0500000000000000" pitchFamily="50" charset="-128"/>
                        <a:ea typeface="Yu Gothic UI" panose="020B0500000000000000" pitchFamily="50" charset="-128"/>
                      </a:endParaRPr>
                    </a:p>
                    <a:p>
                      <a:r>
                        <a:rPr kumimoji="1" lang="ja-JP" altLang="en-US" sz="900" b="1">
                          <a:solidFill>
                            <a:schemeClr val="bg1"/>
                          </a:solidFill>
                          <a:latin typeface="Yu Gothic UI" panose="020B0500000000000000" pitchFamily="50" charset="-128"/>
                          <a:ea typeface="Yu Gothic UI" panose="020B0500000000000000" pitchFamily="50" charset="-128"/>
                        </a:rPr>
                        <a:t>防災・地域</a:t>
                      </a:r>
                    </a:p>
                    <a:p>
                      <a:endParaRPr kumimoji="1" lang="ja-JP" altLang="en-US" sz="900" b="1">
                        <a:solidFill>
                          <a:schemeClr val="bg1"/>
                        </a:solidFill>
                        <a:latin typeface="Yu Gothic UI" panose="020B0500000000000000" pitchFamily="50" charset="-128"/>
                        <a:ea typeface="Yu Gothic UI" panose="020B0500000000000000" pitchFamily="50" charset="-128"/>
                      </a:endParaRPr>
                    </a:p>
                  </a:txBody>
                  <a:tcPr marL="36000" marR="36000" marT="41564" marB="41564">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08200"/>
                    </a:solidFill>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❾</a:t>
                      </a:r>
                      <a:endParaRPr kumimoji="1" lang="ja-JP" altLang="en-US" sz="900" b="1" dirty="0">
                        <a:solidFill>
                          <a:srgbClr val="002060"/>
                        </a:solidFill>
                        <a:latin typeface="Yu Gothic UI" panose="020B0500000000000000" pitchFamily="50" charset="-128"/>
                        <a:ea typeface="Yu Gothic UI" panose="020B0500000000000000" pitchFamily="50" charset="-128"/>
                      </a:endParaRP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dirty="0">
                          <a:solidFill>
                            <a:srgbClr val="002060"/>
                          </a:solidFill>
                          <a:latin typeface="Yu Gothic UI" panose="020B0500000000000000" pitchFamily="50" charset="-128"/>
                          <a:ea typeface="Yu Gothic UI" panose="020B0500000000000000" pitchFamily="50" charset="-128"/>
                        </a:rPr>
                        <a:t>ハザードマップポータルサイトで様々な災害のリスクを確認しよう</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DF1"/>
                    </a:solidFill>
                  </a:tcPr>
                </a:tc>
                <a:extLst>
                  <a:ext uri="{0D108BD9-81ED-4DB2-BD59-A6C34878D82A}">
                    <a16:rowId xmlns:a16="http://schemas.microsoft.com/office/drawing/2014/main" val="1754327198"/>
                  </a:ext>
                </a:extLst>
              </a:tr>
              <a:tr h="226597">
                <a:tc vMerge="1">
                  <a:txBody>
                    <a:bodyPr/>
                    <a:lstStyle/>
                    <a:p>
                      <a:endParaRPr kumimoji="1" lang="ja-JP" altLang="en-US" sz="1050">
                        <a:latin typeface="Yu Gothic UI" panose="020B0500000000000000" pitchFamily="50" charset="-128"/>
                        <a:ea typeface="Yu Gothic UI" panose="020B0500000000000000"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❿</a:t>
                      </a:r>
                      <a:endParaRPr kumimoji="1" lang="ja-JP" altLang="en-US" sz="900" b="1" dirty="0">
                        <a:solidFill>
                          <a:srgbClr val="002060"/>
                        </a:solidFill>
                        <a:latin typeface="Yu Gothic UI" panose="020B0500000000000000" pitchFamily="50" charset="-128"/>
                        <a:ea typeface="Yu Gothic UI" panose="020B0500000000000000" pitchFamily="50" charset="-128"/>
                      </a:endParaRP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dirty="0">
                          <a:solidFill>
                            <a:srgbClr val="002060"/>
                          </a:solidFill>
                          <a:latin typeface="Yu Gothic UI" panose="020B0500000000000000" pitchFamily="50" charset="-128"/>
                          <a:ea typeface="Yu Gothic UI" panose="020B0500000000000000" pitchFamily="50" charset="-128"/>
                        </a:rPr>
                        <a:t>浸水ナビを使って水害シミュレーションを見てみよう</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DF1"/>
                    </a:solidFill>
                  </a:tcPr>
                </a:tc>
                <a:extLst>
                  <a:ext uri="{0D108BD9-81ED-4DB2-BD59-A6C34878D82A}">
                    <a16:rowId xmlns:a16="http://schemas.microsoft.com/office/drawing/2014/main" val="219138416"/>
                  </a:ext>
                </a:extLst>
              </a:tr>
              <a:tr h="226597">
                <a:tc vMerge="1">
                  <a:txBody>
                    <a:bodyPr/>
                    <a:lstStyle/>
                    <a:p>
                      <a:endParaRPr kumimoji="1" lang="ja-JP" altLang="en-US" sz="1050">
                        <a:latin typeface="Yu Gothic UI" panose="020B0500000000000000" pitchFamily="50" charset="-128"/>
                        <a:ea typeface="Yu Gothic UI" panose="020B0500000000000000"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⓫</a:t>
                      </a:r>
                      <a:endParaRPr kumimoji="1" lang="ja-JP" altLang="en-US" sz="900" b="1" dirty="0">
                        <a:solidFill>
                          <a:srgbClr val="002060"/>
                        </a:solidFill>
                        <a:latin typeface="Yu Gothic UI" panose="020B0500000000000000" pitchFamily="50" charset="-128"/>
                        <a:ea typeface="Yu Gothic UI" panose="020B0500000000000000" pitchFamily="50" charset="-128"/>
                      </a:endParaRP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a:solidFill>
                            <a:srgbClr val="002060"/>
                          </a:solidFill>
                          <a:latin typeface="Yu Gothic UI" panose="020B0500000000000000" pitchFamily="50" charset="-128"/>
                          <a:ea typeface="Yu Gothic UI" panose="020B0500000000000000" pitchFamily="50" charset="-128"/>
                        </a:rPr>
                        <a:t>地理院地図を使って身近な土地の情報を知ろう</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DF1"/>
                    </a:solidFill>
                  </a:tcPr>
                </a:tc>
                <a:extLst>
                  <a:ext uri="{0D108BD9-81ED-4DB2-BD59-A6C34878D82A}">
                    <a16:rowId xmlns:a16="http://schemas.microsoft.com/office/drawing/2014/main" val="740914503"/>
                  </a:ext>
                </a:extLst>
              </a:tr>
              <a:tr h="226597">
                <a:tc rowSpan="6">
                  <a:txBody>
                    <a:bodyPr/>
                    <a:lstStyle/>
                    <a:p>
                      <a:endParaRPr kumimoji="1" lang="en-US" altLang="ja-JP" sz="900" b="0" dirty="0">
                        <a:solidFill>
                          <a:schemeClr val="bg1"/>
                        </a:solidFill>
                        <a:latin typeface="Yu Gothic UI" panose="020B0500000000000000" pitchFamily="50" charset="-128"/>
                        <a:ea typeface="Yu Gothic UI" panose="020B0500000000000000" pitchFamily="50" charset="-128"/>
                      </a:endParaRPr>
                    </a:p>
                    <a:p>
                      <a:endParaRPr kumimoji="1" lang="en-US" altLang="ja-JP" sz="900" b="0" dirty="0">
                        <a:solidFill>
                          <a:schemeClr val="bg1"/>
                        </a:solidFill>
                        <a:latin typeface="Yu Gothic UI" panose="020B0500000000000000" pitchFamily="50" charset="-128"/>
                        <a:ea typeface="Yu Gothic UI" panose="020B0500000000000000" pitchFamily="50" charset="-128"/>
                      </a:endParaRPr>
                    </a:p>
                    <a:p>
                      <a:r>
                        <a:rPr kumimoji="1" lang="ja-JP" altLang="en-US" sz="900" b="1">
                          <a:solidFill>
                            <a:schemeClr val="bg1"/>
                          </a:solidFill>
                          <a:latin typeface="Yu Gothic UI" panose="020B0500000000000000" pitchFamily="50" charset="-128"/>
                          <a:ea typeface="Yu Gothic UI" panose="020B0500000000000000" pitchFamily="50" charset="-128"/>
                        </a:rPr>
                        <a:t>その他スマートフォンを使いこなすために</a:t>
                      </a:r>
                    </a:p>
                    <a:p>
                      <a:endParaRPr kumimoji="1" lang="ja-JP" altLang="en-US" sz="900" b="1">
                        <a:solidFill>
                          <a:schemeClr val="bg1"/>
                        </a:solidFill>
                        <a:latin typeface="Yu Gothic UI" panose="020B0500000000000000" pitchFamily="50" charset="-128"/>
                        <a:ea typeface="Yu Gothic UI" panose="020B0500000000000000" pitchFamily="50" charset="-128"/>
                      </a:endParaRPr>
                    </a:p>
                  </a:txBody>
                  <a:tcPr marL="36000" marR="36000" marT="41564" marB="41564">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E76B00"/>
                    </a:solidFill>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⓬</a:t>
                      </a:r>
                      <a:endParaRPr kumimoji="1" lang="ja-JP" altLang="en-US" sz="900" b="1" dirty="0">
                        <a:solidFill>
                          <a:srgbClr val="002060"/>
                        </a:solidFill>
                        <a:latin typeface="Yu Gothic UI" panose="020B0500000000000000" pitchFamily="50" charset="-128"/>
                        <a:ea typeface="Yu Gothic UI" panose="020B0500000000000000" pitchFamily="50" charset="-128"/>
                      </a:endParaRP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a:solidFill>
                            <a:srgbClr val="002060"/>
                          </a:solidFill>
                          <a:latin typeface="Yu Gothic UI" panose="020B0500000000000000" pitchFamily="50" charset="-128"/>
                          <a:ea typeface="Yu Gothic UI" panose="020B0500000000000000" pitchFamily="50" charset="-128"/>
                        </a:rPr>
                        <a:t>デジタルリテラシーを身につけて安心・安全にインターネットを楽しもう</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8DA"/>
                    </a:solidFill>
                  </a:tcPr>
                </a:tc>
                <a:extLst>
                  <a:ext uri="{0D108BD9-81ED-4DB2-BD59-A6C34878D82A}">
                    <a16:rowId xmlns:a16="http://schemas.microsoft.com/office/drawing/2014/main" val="2353615809"/>
                  </a:ext>
                </a:extLst>
              </a:tr>
              <a:tr h="226597">
                <a:tc vMerge="1">
                  <a:txBody>
                    <a:bodyPr/>
                    <a:lstStyle/>
                    <a:p>
                      <a:endParaRPr kumimoji="1" lang="ja-JP" altLang="en-US" sz="1050">
                        <a:latin typeface="Yu Gothic UI" panose="020B0500000000000000" pitchFamily="50" charset="-128"/>
                        <a:ea typeface="Yu Gothic UI" panose="020B0500000000000000"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⓭</a:t>
                      </a:r>
                      <a:endParaRPr kumimoji="1" lang="ja-JP" altLang="en-US" sz="900" b="1" dirty="0">
                        <a:solidFill>
                          <a:srgbClr val="002060"/>
                        </a:solidFill>
                        <a:latin typeface="Yu Gothic UI" panose="020B0500000000000000" pitchFamily="50" charset="-128"/>
                        <a:ea typeface="Yu Gothic UI" panose="020B0500000000000000" pitchFamily="50" charset="-128"/>
                      </a:endParaRP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a:solidFill>
                            <a:srgbClr val="002060"/>
                          </a:solidFill>
                          <a:latin typeface="Yu Gothic UI" panose="020B0500000000000000" pitchFamily="50" charset="-128"/>
                          <a:ea typeface="Yu Gothic UI" panose="020B0500000000000000" pitchFamily="50" charset="-128"/>
                        </a:rPr>
                        <a:t>スマートフォンで年金の情報を確認しよう（ねんきんネット）</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8DA"/>
                    </a:solidFill>
                  </a:tcPr>
                </a:tc>
                <a:extLst>
                  <a:ext uri="{0D108BD9-81ED-4DB2-BD59-A6C34878D82A}">
                    <a16:rowId xmlns:a16="http://schemas.microsoft.com/office/drawing/2014/main" val="4236606421"/>
                  </a:ext>
                </a:extLst>
              </a:tr>
              <a:tr h="226597">
                <a:tc vMerge="1">
                  <a:txBody>
                    <a:bodyPr/>
                    <a:lstStyle/>
                    <a:p>
                      <a:endParaRPr kumimoji="1" lang="ja-JP" altLang="en-US" sz="1050">
                        <a:latin typeface="Yu Gothic UI" panose="020B0500000000000000" pitchFamily="50" charset="-128"/>
                        <a:ea typeface="Yu Gothic UI" panose="020B0500000000000000"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⓮</a:t>
                      </a: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a:solidFill>
                            <a:srgbClr val="002060"/>
                          </a:solidFill>
                          <a:latin typeface="Yu Gothic UI" panose="020B0500000000000000" pitchFamily="50" charset="-128"/>
                          <a:ea typeface="Yu Gothic UI" panose="020B0500000000000000" pitchFamily="50" charset="-128"/>
                        </a:rPr>
                        <a:t>生成</a:t>
                      </a:r>
                      <a:r>
                        <a:rPr kumimoji="1" lang="en-US" altLang="ja-JP" sz="900" b="1" dirty="0">
                          <a:solidFill>
                            <a:srgbClr val="002060"/>
                          </a:solidFill>
                          <a:latin typeface="Yu Gothic UI" panose="020B0500000000000000" pitchFamily="50" charset="-128"/>
                          <a:ea typeface="Yu Gothic UI" panose="020B0500000000000000" pitchFamily="50" charset="-128"/>
                        </a:rPr>
                        <a:t>AI</a:t>
                      </a:r>
                      <a:r>
                        <a:rPr kumimoji="1" lang="ja-JP" altLang="en-US" sz="900" b="1">
                          <a:solidFill>
                            <a:srgbClr val="002060"/>
                          </a:solidFill>
                          <a:latin typeface="Yu Gothic UI" panose="020B0500000000000000" pitchFamily="50" charset="-128"/>
                          <a:ea typeface="Yu Gothic UI" panose="020B0500000000000000" pitchFamily="50" charset="-128"/>
                        </a:rPr>
                        <a:t>を使ってみよう</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8DA"/>
                    </a:solidFill>
                  </a:tcPr>
                </a:tc>
                <a:extLst>
                  <a:ext uri="{0D108BD9-81ED-4DB2-BD59-A6C34878D82A}">
                    <a16:rowId xmlns:a16="http://schemas.microsoft.com/office/drawing/2014/main" val="47877085"/>
                  </a:ext>
                </a:extLst>
              </a:tr>
              <a:tr h="226597">
                <a:tc vMerge="1">
                  <a:txBody>
                    <a:bodyPr/>
                    <a:lstStyle/>
                    <a:p>
                      <a:endParaRPr kumimoji="1" lang="ja-JP" altLang="en-US"/>
                    </a:p>
                  </a:txBody>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⓯</a:t>
                      </a:r>
                      <a:endParaRPr kumimoji="1" lang="ja-JP" altLang="en-US" sz="900" b="1" dirty="0">
                        <a:solidFill>
                          <a:srgbClr val="002060"/>
                        </a:solidFill>
                        <a:latin typeface="Yu Gothic UI" panose="020B0500000000000000" pitchFamily="50" charset="-128"/>
                        <a:ea typeface="Yu Gothic UI" panose="020B0500000000000000" pitchFamily="50" charset="-128"/>
                      </a:endParaRP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a:solidFill>
                            <a:srgbClr val="002060"/>
                          </a:solidFill>
                          <a:latin typeface="Yu Gothic UI" panose="020B0500000000000000" pitchFamily="50" charset="-128"/>
                          <a:ea typeface="Yu Gothic UI" panose="020B0500000000000000" pitchFamily="50" charset="-128"/>
                        </a:rPr>
                        <a:t>文字表示電話サービス（ヨメテル）を使ってみよう</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8DA"/>
                    </a:solidFill>
                  </a:tcPr>
                </a:tc>
                <a:extLst>
                  <a:ext uri="{0D108BD9-81ED-4DB2-BD59-A6C34878D82A}">
                    <a16:rowId xmlns:a16="http://schemas.microsoft.com/office/drawing/2014/main" val="3507339987"/>
                  </a:ext>
                </a:extLst>
              </a:tr>
              <a:tr h="226597">
                <a:tc vMerge="1">
                  <a:txBody>
                    <a:bodyPr/>
                    <a:lstStyle/>
                    <a:p>
                      <a:endParaRPr kumimoji="1" lang="ja-JP" altLang="en-US" sz="1050">
                        <a:latin typeface="Yu Gothic UI" panose="020B0500000000000000" pitchFamily="50" charset="-128"/>
                        <a:ea typeface="Yu Gothic UI" panose="020B0500000000000000"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⓰</a:t>
                      </a:r>
                      <a:endParaRPr kumimoji="1" lang="ja-JP" altLang="en-US" sz="900" b="1" dirty="0">
                        <a:solidFill>
                          <a:srgbClr val="002060"/>
                        </a:solidFill>
                        <a:latin typeface="Yu Gothic UI" panose="020B0500000000000000" pitchFamily="50" charset="-128"/>
                        <a:ea typeface="Yu Gothic UI" panose="020B0500000000000000" pitchFamily="50" charset="-128"/>
                      </a:endParaRP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a:solidFill>
                            <a:srgbClr val="002060"/>
                          </a:solidFill>
                          <a:latin typeface="Yu Gothic UI" panose="020B0500000000000000" pitchFamily="50" charset="-128"/>
                          <a:ea typeface="Yu Gothic UI" panose="020B0500000000000000" pitchFamily="50" charset="-128"/>
                        </a:rPr>
                        <a:t>地方公共団体が提供するオンラインサービスの利用方法</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8DA"/>
                    </a:solidFill>
                  </a:tcPr>
                </a:tc>
                <a:extLst>
                  <a:ext uri="{0D108BD9-81ED-4DB2-BD59-A6C34878D82A}">
                    <a16:rowId xmlns:a16="http://schemas.microsoft.com/office/drawing/2014/main" val="3039432641"/>
                  </a:ext>
                </a:extLst>
              </a:tr>
              <a:tr h="226597">
                <a:tc vMerge="1">
                  <a:txBody>
                    <a:bodyPr/>
                    <a:lstStyle/>
                    <a:p>
                      <a:endParaRPr kumimoji="1" lang="ja-JP" altLang="en-US" sz="1050">
                        <a:latin typeface="Yu Gothic UI" panose="020B0500000000000000" pitchFamily="50" charset="-128"/>
                        <a:ea typeface="Yu Gothic UI" panose="020B0500000000000000" pitchFamily="50" charset="-128"/>
                      </a:endParaRPr>
                    </a:p>
                  </a:txBody>
                  <a:tcPr marL="36000" marR="36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en-US" altLang="ja-JP" sz="900" b="1" dirty="0">
                          <a:solidFill>
                            <a:srgbClr val="002060"/>
                          </a:solidFill>
                          <a:latin typeface="Yu Gothic UI" panose="020B0500000000000000" pitchFamily="50" charset="-128"/>
                          <a:ea typeface="Yu Gothic UI" panose="020B0500000000000000" pitchFamily="50" charset="-128"/>
                        </a:rPr>
                        <a:t>⓱</a:t>
                      </a:r>
                      <a:endParaRPr kumimoji="1" lang="ja-JP" altLang="en-US" sz="900" b="1" dirty="0">
                        <a:solidFill>
                          <a:srgbClr val="002060"/>
                        </a:solidFill>
                        <a:latin typeface="Yu Gothic UI" panose="020B0500000000000000" pitchFamily="50" charset="-128"/>
                        <a:ea typeface="Yu Gothic UI" panose="020B0500000000000000" pitchFamily="50" charset="-128"/>
                      </a:endParaRPr>
                    </a:p>
                  </a:txBody>
                  <a:tcPr marL="36000" marR="36000" anchor="ct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C000"/>
                    </a:solidFill>
                  </a:tcPr>
                </a:tc>
                <a:tc>
                  <a:txBody>
                    <a:bodyPr/>
                    <a:lstStyle/>
                    <a:p>
                      <a:r>
                        <a:rPr kumimoji="1" lang="ja-JP" altLang="en-US" sz="900" b="1" dirty="0">
                          <a:solidFill>
                            <a:srgbClr val="002060"/>
                          </a:solidFill>
                          <a:latin typeface="Yu Gothic UI" panose="020B0500000000000000" pitchFamily="50" charset="-128"/>
                          <a:ea typeface="Yu Gothic UI" panose="020B0500000000000000" pitchFamily="50" charset="-128"/>
                        </a:rPr>
                        <a:t>地域におけるオンライン行政手続の実施方法</a:t>
                      </a:r>
                    </a:p>
                  </a:txBody>
                  <a:tcPr marL="36000" marR="36000">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FFF8DA"/>
                    </a:solidFill>
                  </a:tcPr>
                </a:tc>
                <a:extLst>
                  <a:ext uri="{0D108BD9-81ED-4DB2-BD59-A6C34878D82A}">
                    <a16:rowId xmlns:a16="http://schemas.microsoft.com/office/drawing/2014/main" val="2071383969"/>
                  </a:ext>
                </a:extLst>
              </a:tr>
            </a:tbl>
          </a:graphicData>
        </a:graphic>
      </p:graphicFrame>
      <p:pic>
        <p:nvPicPr>
          <p:cNvPr id="12" name="図 11">
            <a:extLst>
              <a:ext uri="{FF2B5EF4-FFF2-40B4-BE49-F238E27FC236}">
                <a16:creationId xmlns:a16="http://schemas.microsoft.com/office/drawing/2014/main" id="{0ED01614-70D7-8C02-E811-1A0169EBECEF}"/>
              </a:ext>
            </a:extLst>
          </p:cNvPr>
          <p:cNvPicPr>
            <a:picLocks noChangeAspect="1"/>
          </p:cNvPicPr>
          <p:nvPr/>
        </p:nvPicPr>
        <p:blipFill>
          <a:blip r:embed="rId5"/>
          <a:stretch>
            <a:fillRect/>
          </a:stretch>
        </p:blipFill>
        <p:spPr>
          <a:xfrm flipV="1">
            <a:off x="2730738" y="6005699"/>
            <a:ext cx="4541765" cy="412815"/>
          </a:xfrm>
          <a:prstGeom prst="rect">
            <a:avLst/>
          </a:prstGeom>
        </p:spPr>
      </p:pic>
      <p:sp>
        <p:nvSpPr>
          <p:cNvPr id="13" name="テキスト ボックス 12">
            <a:extLst>
              <a:ext uri="{FF2B5EF4-FFF2-40B4-BE49-F238E27FC236}">
                <a16:creationId xmlns:a16="http://schemas.microsoft.com/office/drawing/2014/main" id="{363C9D33-18B8-59E1-1E3B-375F194E8A83}"/>
              </a:ext>
            </a:extLst>
          </p:cNvPr>
          <p:cNvSpPr txBox="1"/>
          <p:nvPr/>
        </p:nvSpPr>
        <p:spPr>
          <a:xfrm>
            <a:off x="2869311" y="6091064"/>
            <a:ext cx="4348584" cy="261610"/>
          </a:xfrm>
          <a:prstGeom prst="rect">
            <a:avLst/>
          </a:prstGeom>
          <a:noFill/>
        </p:spPr>
        <p:txBody>
          <a:bodyPr wrap="square" rtlCol="0">
            <a:spAutoFit/>
          </a:bodyPr>
          <a:lstStyle/>
          <a:p>
            <a:pPr algn="ctr"/>
            <a:r>
              <a:rPr kumimoji="1" lang="ja-JP" altLang="en-US" sz="1100" b="1">
                <a:solidFill>
                  <a:srgbClr val="002060"/>
                </a:solidFill>
                <a:latin typeface="+mn-ea"/>
              </a:rPr>
              <a:t>スマホ</a:t>
            </a:r>
            <a:r>
              <a:rPr kumimoji="1" lang="ja-JP" altLang="en-US" sz="1100" b="1" dirty="0">
                <a:solidFill>
                  <a:srgbClr val="002060"/>
                </a:solidFill>
                <a:latin typeface="+mn-ea"/>
              </a:rPr>
              <a:t>による行政手続き方法</a:t>
            </a:r>
            <a:r>
              <a:rPr kumimoji="1" lang="ja-JP" altLang="en-US" sz="1100" b="1">
                <a:solidFill>
                  <a:srgbClr val="002060"/>
                </a:solidFill>
                <a:latin typeface="+mn-ea"/>
              </a:rPr>
              <a:t>などを学ぶ「応用講座」</a:t>
            </a:r>
            <a:endParaRPr kumimoji="1" lang="ja-JP" altLang="en-US" sz="1100" b="1" dirty="0">
              <a:solidFill>
                <a:srgbClr val="002060"/>
              </a:solidFill>
              <a:latin typeface="+mn-ea"/>
            </a:endParaRPr>
          </a:p>
        </p:txBody>
      </p:sp>
      <p:pic>
        <p:nvPicPr>
          <p:cNvPr id="14" name="図 13">
            <a:extLst>
              <a:ext uri="{FF2B5EF4-FFF2-40B4-BE49-F238E27FC236}">
                <a16:creationId xmlns:a16="http://schemas.microsoft.com/office/drawing/2014/main" id="{C0A4F6F4-1767-BBB5-B6E4-0C436A71184D}"/>
              </a:ext>
            </a:extLst>
          </p:cNvPr>
          <p:cNvPicPr>
            <a:picLocks noChangeAspect="1"/>
          </p:cNvPicPr>
          <p:nvPr/>
        </p:nvPicPr>
        <p:blipFill>
          <a:blip r:embed="rId6"/>
          <a:stretch>
            <a:fillRect/>
          </a:stretch>
        </p:blipFill>
        <p:spPr>
          <a:xfrm>
            <a:off x="331965" y="6002508"/>
            <a:ext cx="2299207" cy="412815"/>
          </a:xfrm>
          <a:prstGeom prst="rect">
            <a:avLst/>
          </a:prstGeom>
        </p:spPr>
      </p:pic>
      <p:sp>
        <p:nvSpPr>
          <p:cNvPr id="15" name="テキスト ボックス 14">
            <a:extLst>
              <a:ext uri="{FF2B5EF4-FFF2-40B4-BE49-F238E27FC236}">
                <a16:creationId xmlns:a16="http://schemas.microsoft.com/office/drawing/2014/main" id="{7289901C-7ED0-8649-9CDB-0B14D40AD39B}"/>
              </a:ext>
            </a:extLst>
          </p:cNvPr>
          <p:cNvSpPr txBox="1"/>
          <p:nvPr/>
        </p:nvSpPr>
        <p:spPr>
          <a:xfrm>
            <a:off x="481933" y="6002508"/>
            <a:ext cx="2039385" cy="430887"/>
          </a:xfrm>
          <a:prstGeom prst="rect">
            <a:avLst/>
          </a:prstGeom>
          <a:noFill/>
        </p:spPr>
        <p:txBody>
          <a:bodyPr wrap="square" rtlCol="0">
            <a:spAutoFit/>
          </a:bodyPr>
          <a:lstStyle/>
          <a:p>
            <a:pPr algn="ctr"/>
            <a:r>
              <a:rPr kumimoji="1" lang="ja-JP" altLang="en-US" sz="1100" b="1" dirty="0">
                <a:solidFill>
                  <a:srgbClr val="002060"/>
                </a:solidFill>
                <a:latin typeface="+mn-ea"/>
              </a:rPr>
              <a:t>スマホの基本的な</a:t>
            </a:r>
            <a:endParaRPr kumimoji="1" lang="en-US" altLang="ja-JP" sz="1100" b="1" dirty="0">
              <a:solidFill>
                <a:srgbClr val="002060"/>
              </a:solidFill>
              <a:latin typeface="+mn-ea"/>
            </a:endParaRPr>
          </a:p>
          <a:p>
            <a:pPr algn="ctr"/>
            <a:r>
              <a:rPr kumimoji="1" lang="ja-JP" altLang="en-US" sz="1100" b="1" dirty="0">
                <a:solidFill>
                  <a:srgbClr val="002060"/>
                </a:solidFill>
                <a:latin typeface="+mn-ea"/>
              </a:rPr>
              <a:t>利用方法を学ぶ「基本講座」</a:t>
            </a:r>
          </a:p>
        </p:txBody>
      </p:sp>
      <p:graphicFrame>
        <p:nvGraphicFramePr>
          <p:cNvPr id="16" name="表 15">
            <a:extLst>
              <a:ext uri="{FF2B5EF4-FFF2-40B4-BE49-F238E27FC236}">
                <a16:creationId xmlns:a16="http://schemas.microsoft.com/office/drawing/2014/main" id="{2092839C-C813-5A66-7865-3C59D244BA2D}"/>
              </a:ext>
            </a:extLst>
          </p:cNvPr>
          <p:cNvGraphicFramePr>
            <a:graphicFrameLocks noGrp="1"/>
          </p:cNvGraphicFramePr>
          <p:nvPr>
            <p:extLst>
              <p:ext uri="{D42A27DB-BD31-4B8C-83A1-F6EECF244321}">
                <p14:modId xmlns:p14="http://schemas.microsoft.com/office/powerpoint/2010/main" val="4182831685"/>
              </p:ext>
            </p:extLst>
          </p:nvPr>
        </p:nvGraphicFramePr>
        <p:xfrm>
          <a:off x="355500" y="4848182"/>
          <a:ext cx="6913455" cy="251460"/>
        </p:xfrm>
        <a:graphic>
          <a:graphicData uri="http://schemas.openxmlformats.org/drawingml/2006/table">
            <a:tbl>
              <a:tblPr bandRow="1">
                <a:tableStyleId>{5C22544A-7EE6-4342-B048-85BDC9FD1C3A}</a:tableStyleId>
              </a:tblPr>
              <a:tblGrid>
                <a:gridCol w="1040163">
                  <a:extLst>
                    <a:ext uri="{9D8B030D-6E8A-4147-A177-3AD203B41FA5}">
                      <a16:colId xmlns:a16="http://schemas.microsoft.com/office/drawing/2014/main" val="1679112351"/>
                    </a:ext>
                  </a:extLst>
                </a:gridCol>
                <a:gridCol w="2424497">
                  <a:extLst>
                    <a:ext uri="{9D8B030D-6E8A-4147-A177-3AD203B41FA5}">
                      <a16:colId xmlns:a16="http://schemas.microsoft.com/office/drawing/2014/main" val="576217975"/>
                    </a:ext>
                  </a:extLst>
                </a:gridCol>
                <a:gridCol w="3448795">
                  <a:extLst>
                    <a:ext uri="{9D8B030D-6E8A-4147-A177-3AD203B41FA5}">
                      <a16:colId xmlns:a16="http://schemas.microsoft.com/office/drawing/2014/main" val="2491222589"/>
                    </a:ext>
                  </a:extLst>
                </a:gridCol>
              </a:tblGrid>
              <a:tr h="187456">
                <a:tc>
                  <a:txBody>
                    <a:bodyPr/>
                    <a:lstStyle/>
                    <a:p>
                      <a:pPr marL="0" marR="0" lvl="0" indent="0" algn="ctr" defTabSz="755934" rtl="0" eaLnBrk="1" fontAlgn="auto" latinLnBrk="0" hangingPunct="1">
                        <a:lnSpc>
                          <a:spcPct val="100000"/>
                        </a:lnSpc>
                        <a:spcBef>
                          <a:spcPts val="0"/>
                        </a:spcBef>
                        <a:spcAft>
                          <a:spcPts val="0"/>
                        </a:spcAft>
                        <a:buClrTx/>
                        <a:buSzTx/>
                        <a:buFontTx/>
                        <a:buNone/>
                        <a:tabLst/>
                        <a:defRPr/>
                      </a:pPr>
                      <a:r>
                        <a:rPr kumimoji="1" lang="ja-JP" altLang="en-US" sz="1050" b="1" dirty="0">
                          <a:solidFill>
                            <a:schemeClr val="bg1"/>
                          </a:solidFill>
                        </a:rPr>
                        <a:t>担当窓口</a:t>
                      </a:r>
                      <a:endParaRPr kumimoji="1" lang="en-US" altLang="ja-JP" sz="1050" b="1" dirty="0">
                        <a:solidFill>
                          <a:schemeClr val="bg1"/>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002060"/>
                    </a:solidFill>
                  </a:tcPr>
                </a:tc>
                <a:tc>
                  <a:txBody>
                    <a:bodyPr/>
                    <a:lstStyle/>
                    <a:p>
                      <a:pPr algn="l"/>
                      <a:r>
                        <a:rPr kumimoji="1" lang="ja-JP" altLang="en-US" sz="1050" b="1" dirty="0">
                          <a:solidFill>
                            <a:srgbClr val="002060"/>
                          </a:solidFill>
                        </a:rPr>
                        <a:t>連絡先：</a:t>
                      </a:r>
                      <a:r>
                        <a:rPr kumimoji="1" lang="en-US" altLang="ja-JP" sz="1050" b="0" dirty="0">
                          <a:solidFill>
                            <a:srgbClr val="C00000"/>
                          </a:solidFill>
                        </a:rPr>
                        <a:t>XX-XXXX-XXXX</a:t>
                      </a:r>
                      <a:endParaRPr kumimoji="1" lang="ja-JP" altLang="en-US" sz="1050" b="0" dirty="0">
                        <a:solidFill>
                          <a:srgbClr val="C0000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EDEDF6"/>
                    </a:solidFill>
                  </a:tcPr>
                </a:tc>
                <a:tc>
                  <a:txBody>
                    <a:bodyPr/>
                    <a:lstStyle/>
                    <a:p>
                      <a:pPr marL="0" marR="0" lvl="0" indent="0" algn="l" defTabSz="755934" rtl="0" eaLnBrk="1" fontAlgn="auto" latinLnBrk="0" hangingPunct="1">
                        <a:lnSpc>
                          <a:spcPct val="100000"/>
                        </a:lnSpc>
                        <a:spcBef>
                          <a:spcPts val="0"/>
                        </a:spcBef>
                        <a:spcAft>
                          <a:spcPts val="0"/>
                        </a:spcAft>
                        <a:buClrTx/>
                        <a:buSzTx/>
                        <a:buFontTx/>
                        <a:buNone/>
                        <a:tabLst/>
                        <a:defRPr/>
                      </a:pPr>
                      <a:r>
                        <a:rPr kumimoji="1" lang="ja-JP" altLang="en-US" sz="1050" b="1" dirty="0">
                          <a:solidFill>
                            <a:srgbClr val="002060"/>
                          </a:solidFill>
                        </a:rPr>
                        <a:t>受付時間：</a:t>
                      </a:r>
                      <a:r>
                        <a:rPr kumimoji="1" lang="en-US" altLang="ja-JP" sz="1050" b="0" dirty="0">
                          <a:solidFill>
                            <a:srgbClr val="C00000"/>
                          </a:solidFill>
                        </a:rPr>
                        <a:t>XX:XX〜XX:XX</a:t>
                      </a:r>
                      <a:endParaRPr kumimoji="1" lang="ja-JP" altLang="en-US" sz="1050" b="0" dirty="0">
                        <a:solidFill>
                          <a:srgbClr val="C00000"/>
                        </a:solidFill>
                      </a:endParaRPr>
                    </a:p>
                  </a:txBody>
                  <a:tcPr>
                    <a:lnL w="12700" cap="flat" cmpd="sng" algn="ctr">
                      <a:solidFill>
                        <a:srgbClr val="002060"/>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solidFill>
                        <a:srgbClr val="002060"/>
                      </a:solidFill>
                      <a:prstDash val="solid"/>
                      <a:round/>
                      <a:headEnd type="none" w="med" len="med"/>
                      <a:tailEnd type="none" w="med" len="med"/>
                    </a:lnB>
                    <a:solidFill>
                      <a:srgbClr val="EDEDF6"/>
                    </a:solidFill>
                  </a:tcPr>
                </a:tc>
                <a:extLst>
                  <a:ext uri="{0D108BD9-81ED-4DB2-BD59-A6C34878D82A}">
                    <a16:rowId xmlns:a16="http://schemas.microsoft.com/office/drawing/2014/main" val="3187769072"/>
                  </a:ext>
                </a:extLst>
              </a:tr>
            </a:tbl>
          </a:graphicData>
        </a:graphic>
      </p:graphicFrame>
      <p:sp>
        <p:nvSpPr>
          <p:cNvPr id="17" name="テキスト ボックス 16">
            <a:extLst>
              <a:ext uri="{FF2B5EF4-FFF2-40B4-BE49-F238E27FC236}">
                <a16:creationId xmlns:a16="http://schemas.microsoft.com/office/drawing/2014/main" id="{607C8F29-3BE3-B009-54D2-B91EB50CD729}"/>
              </a:ext>
            </a:extLst>
          </p:cNvPr>
          <p:cNvSpPr txBox="1"/>
          <p:nvPr/>
        </p:nvSpPr>
        <p:spPr>
          <a:xfrm>
            <a:off x="2362204" y="4385637"/>
            <a:ext cx="2975501" cy="338554"/>
          </a:xfrm>
          <a:prstGeom prst="rect">
            <a:avLst/>
          </a:prstGeom>
          <a:noFill/>
        </p:spPr>
        <p:txBody>
          <a:bodyPr wrap="square" rtlCol="0">
            <a:spAutoFit/>
          </a:bodyPr>
          <a:lstStyle/>
          <a:p>
            <a:pPr algn="ctr"/>
            <a:r>
              <a:rPr kumimoji="1" lang="ja-JP" altLang="en-US" sz="1600" b="1">
                <a:solidFill>
                  <a:srgbClr val="F08200"/>
                </a:solidFill>
                <a:latin typeface="Yu Gothic UI" panose="020B0500000000000000" pitchFamily="50" charset="-128"/>
                <a:ea typeface="Yu Gothic UI" panose="020B0500000000000000" pitchFamily="50" charset="-128"/>
              </a:rPr>
              <a:t>講習会のご予約・お問い合わせ先</a:t>
            </a:r>
            <a:endParaRPr kumimoji="1" lang="ja-JP" altLang="en-US" sz="1600" b="1" kern="0" spc="1200" dirty="0">
              <a:solidFill>
                <a:srgbClr val="F08200"/>
              </a:solidFill>
              <a:latin typeface="+mn-ea"/>
            </a:endParaRPr>
          </a:p>
        </p:txBody>
      </p:sp>
      <p:cxnSp>
        <p:nvCxnSpPr>
          <p:cNvPr id="18" name="直線コネクタ 17">
            <a:extLst>
              <a:ext uri="{FF2B5EF4-FFF2-40B4-BE49-F238E27FC236}">
                <a16:creationId xmlns:a16="http://schemas.microsoft.com/office/drawing/2014/main" id="{750F9242-95D7-DB38-C7B6-3F225AF27F71}"/>
              </a:ext>
            </a:extLst>
          </p:cNvPr>
          <p:cNvCxnSpPr>
            <a:cxnSpLocks/>
          </p:cNvCxnSpPr>
          <p:nvPr/>
        </p:nvCxnSpPr>
        <p:spPr>
          <a:xfrm>
            <a:off x="331965" y="4554914"/>
            <a:ext cx="1895846" cy="0"/>
          </a:xfrm>
          <a:prstGeom prst="line">
            <a:avLst/>
          </a:prstGeom>
          <a:ln w="57150" cap="rnd">
            <a:solidFill>
              <a:srgbClr val="F08200"/>
            </a:solidFill>
            <a:prstDash val="sysDot"/>
          </a:ln>
        </p:spPr>
        <p:style>
          <a:lnRef idx="1">
            <a:schemeClr val="accent2"/>
          </a:lnRef>
          <a:fillRef idx="0">
            <a:schemeClr val="accent2"/>
          </a:fillRef>
          <a:effectRef idx="0">
            <a:schemeClr val="accent2"/>
          </a:effectRef>
          <a:fontRef idx="minor">
            <a:schemeClr val="tx1"/>
          </a:fontRef>
        </p:style>
      </p:cxnSp>
      <p:cxnSp>
        <p:nvCxnSpPr>
          <p:cNvPr id="19" name="直線コネクタ 18">
            <a:extLst>
              <a:ext uri="{FF2B5EF4-FFF2-40B4-BE49-F238E27FC236}">
                <a16:creationId xmlns:a16="http://schemas.microsoft.com/office/drawing/2014/main" id="{D5317F36-A606-35D5-AA8E-C6089A2F11C2}"/>
              </a:ext>
            </a:extLst>
          </p:cNvPr>
          <p:cNvCxnSpPr>
            <a:cxnSpLocks/>
          </p:cNvCxnSpPr>
          <p:nvPr/>
        </p:nvCxnSpPr>
        <p:spPr>
          <a:xfrm>
            <a:off x="5418512" y="4554914"/>
            <a:ext cx="1853991" cy="0"/>
          </a:xfrm>
          <a:prstGeom prst="line">
            <a:avLst/>
          </a:prstGeom>
          <a:ln w="57150" cap="rnd">
            <a:solidFill>
              <a:srgbClr val="F08200"/>
            </a:solidFill>
            <a:prstDash val="sysDot"/>
          </a:ln>
        </p:spPr>
        <p:style>
          <a:lnRef idx="1">
            <a:schemeClr val="accent2"/>
          </a:lnRef>
          <a:fillRef idx="0">
            <a:schemeClr val="accent2"/>
          </a:fillRef>
          <a:effectRef idx="0">
            <a:schemeClr val="accent2"/>
          </a:effectRef>
          <a:fontRef idx="minor">
            <a:schemeClr val="tx1"/>
          </a:fontRef>
        </p:style>
      </p:cxnSp>
      <p:sp>
        <p:nvSpPr>
          <p:cNvPr id="20" name="テキスト ボックス 19">
            <a:extLst>
              <a:ext uri="{FF2B5EF4-FFF2-40B4-BE49-F238E27FC236}">
                <a16:creationId xmlns:a16="http://schemas.microsoft.com/office/drawing/2014/main" id="{B9F040E2-6DFD-55D9-A0CC-D7B9E95B5AEF}"/>
              </a:ext>
            </a:extLst>
          </p:cNvPr>
          <p:cNvSpPr txBox="1"/>
          <p:nvPr/>
        </p:nvSpPr>
        <p:spPr>
          <a:xfrm>
            <a:off x="2061783" y="5124215"/>
            <a:ext cx="5307633" cy="230832"/>
          </a:xfrm>
          <a:prstGeom prst="rect">
            <a:avLst/>
          </a:prstGeom>
          <a:noFill/>
        </p:spPr>
        <p:txBody>
          <a:bodyPr wrap="square" rtlCol="0">
            <a:spAutoFit/>
          </a:bodyPr>
          <a:lstStyle/>
          <a:p>
            <a:pPr algn="r"/>
            <a:r>
              <a:rPr kumimoji="1" lang="ja-JP" altLang="en-US" sz="900" dirty="0">
                <a:solidFill>
                  <a:srgbClr val="002060"/>
                </a:solidFill>
                <a:latin typeface="Yu Gothic" panose="020B0400000000000000" pitchFamily="34" charset="-128"/>
                <a:ea typeface="Yu Gothic" panose="020B0400000000000000" pitchFamily="34" charset="-128"/>
              </a:rPr>
              <a:t>開催講座や開催日、講習会の開催場所等は、お問い合わせの際にご確認ください。</a:t>
            </a:r>
          </a:p>
        </p:txBody>
      </p:sp>
      <p:pic>
        <p:nvPicPr>
          <p:cNvPr id="4" name="図 3" descr="図形, 四角形&#10;&#10;AI によって生成されたコンテンツは間違っている可能性があります。">
            <a:extLst>
              <a:ext uri="{FF2B5EF4-FFF2-40B4-BE49-F238E27FC236}">
                <a16:creationId xmlns:a16="http://schemas.microsoft.com/office/drawing/2014/main" id="{4802323E-F4A7-7460-33D0-3908F2CD5AFC}"/>
              </a:ext>
            </a:extLst>
          </p:cNvPr>
          <p:cNvPicPr>
            <a:picLocks noChangeAspect="1"/>
          </p:cNvPicPr>
          <p:nvPr/>
        </p:nvPicPr>
        <p:blipFill>
          <a:blip r:embed="rId7"/>
          <a:stretch>
            <a:fillRect/>
          </a:stretch>
        </p:blipFill>
        <p:spPr>
          <a:xfrm>
            <a:off x="298194" y="2241426"/>
            <a:ext cx="7200900" cy="2057400"/>
          </a:xfrm>
          <a:prstGeom prst="rect">
            <a:avLst/>
          </a:prstGeom>
        </p:spPr>
      </p:pic>
      <p:sp>
        <p:nvSpPr>
          <p:cNvPr id="49" name="テキスト ボックス 48">
            <a:extLst>
              <a:ext uri="{FF2B5EF4-FFF2-40B4-BE49-F238E27FC236}">
                <a16:creationId xmlns:a16="http://schemas.microsoft.com/office/drawing/2014/main" id="{48E2123F-D9EC-665F-C2EA-8DD1748A3548}"/>
              </a:ext>
            </a:extLst>
          </p:cNvPr>
          <p:cNvSpPr txBox="1"/>
          <p:nvPr/>
        </p:nvSpPr>
        <p:spPr>
          <a:xfrm>
            <a:off x="516880" y="2800041"/>
            <a:ext cx="5006586" cy="1455207"/>
          </a:xfrm>
          <a:prstGeom prst="rect">
            <a:avLst/>
          </a:prstGeom>
          <a:noFill/>
        </p:spPr>
        <p:txBody>
          <a:bodyPr wrap="square" rtlCol="0">
            <a:spAutoFit/>
          </a:bodyPr>
          <a:lstStyle/>
          <a:p>
            <a:pPr marL="171450" indent="-171450">
              <a:lnSpc>
                <a:spcPct val="150000"/>
              </a:lnSpc>
              <a:buClr>
                <a:srgbClr val="F08200"/>
              </a:buClr>
              <a:buFont typeface="Arial" panose="020B0604020202020204" pitchFamily="34" charset="0"/>
              <a:buChar char="•"/>
            </a:pPr>
            <a:r>
              <a:rPr kumimoji="1" lang="ja-JP" altLang="en-US" sz="1000" b="1" dirty="0">
                <a:solidFill>
                  <a:srgbClr val="002060"/>
                </a:solidFill>
                <a:latin typeface="+mj-ea"/>
                <a:ea typeface="+mj-ea"/>
              </a:rPr>
              <a:t>ご利用の携帯キャリアが異なる方も参加可能です。</a:t>
            </a:r>
            <a:endParaRPr kumimoji="1" lang="en-US" altLang="ja-JP" sz="1000" b="1" dirty="0">
              <a:solidFill>
                <a:srgbClr val="002060"/>
              </a:solidFill>
              <a:latin typeface="+mj-ea"/>
              <a:ea typeface="+mj-ea"/>
            </a:endParaRPr>
          </a:p>
          <a:p>
            <a:pPr marL="171450" indent="-171450">
              <a:lnSpc>
                <a:spcPct val="150000"/>
              </a:lnSpc>
              <a:buClr>
                <a:srgbClr val="F08200"/>
              </a:buClr>
              <a:buFont typeface="Arial" panose="020B0604020202020204" pitchFamily="34" charset="0"/>
              <a:buChar char="•"/>
            </a:pPr>
            <a:r>
              <a:rPr kumimoji="1" lang="ja-JP" altLang="en-US" sz="1000" b="1" dirty="0">
                <a:solidFill>
                  <a:srgbClr val="002060"/>
                </a:solidFill>
                <a:latin typeface="+mj-ea"/>
                <a:ea typeface="+mj-ea"/>
              </a:rPr>
              <a:t>「指定の研修を受けた講師」が丁寧に説明します。</a:t>
            </a:r>
            <a:endParaRPr kumimoji="1" lang="en-US" altLang="ja-JP" sz="1000" b="1" dirty="0">
              <a:solidFill>
                <a:srgbClr val="002060"/>
              </a:solidFill>
              <a:latin typeface="+mj-ea"/>
              <a:ea typeface="+mj-ea"/>
            </a:endParaRPr>
          </a:p>
          <a:p>
            <a:pPr marL="171450" indent="-171450">
              <a:lnSpc>
                <a:spcPct val="150000"/>
              </a:lnSpc>
              <a:buClr>
                <a:srgbClr val="F08200"/>
              </a:buClr>
              <a:buFont typeface="Arial" panose="020B0604020202020204" pitchFamily="34" charset="0"/>
              <a:buChar char="•"/>
            </a:pPr>
            <a:r>
              <a:rPr kumimoji="1" lang="ja-JP" altLang="en-US" sz="1000" b="1" dirty="0">
                <a:solidFill>
                  <a:srgbClr val="002060"/>
                </a:solidFill>
                <a:latin typeface="+mj-ea"/>
                <a:ea typeface="+mj-ea"/>
              </a:rPr>
              <a:t>参加費は無料です。 講座内容によっては、 持参していただくものがあります。</a:t>
            </a:r>
            <a:endParaRPr kumimoji="1" lang="en-US" altLang="ja-JP" sz="1000" b="1" dirty="0">
              <a:solidFill>
                <a:srgbClr val="002060"/>
              </a:solidFill>
              <a:latin typeface="+mj-ea"/>
              <a:ea typeface="+mj-ea"/>
            </a:endParaRPr>
          </a:p>
          <a:p>
            <a:pPr marL="171450" indent="-171450">
              <a:lnSpc>
                <a:spcPct val="150000"/>
              </a:lnSpc>
              <a:buClr>
                <a:srgbClr val="F08200"/>
              </a:buClr>
              <a:buFont typeface="Arial" panose="020B0604020202020204" pitchFamily="34" charset="0"/>
              <a:buChar char="•"/>
            </a:pPr>
            <a:r>
              <a:rPr kumimoji="1" lang="ja-JP" altLang="en-US" sz="1000" b="1" dirty="0">
                <a:solidFill>
                  <a:srgbClr val="002060"/>
                </a:solidFill>
                <a:latin typeface="+mj-ea"/>
                <a:ea typeface="+mj-ea"/>
              </a:rPr>
              <a:t>講習会では、 商品やサービスを販売することはありません。</a:t>
            </a:r>
            <a:endParaRPr kumimoji="1" lang="en-US" altLang="ja-JP" sz="1000" b="1" dirty="0">
              <a:solidFill>
                <a:srgbClr val="002060"/>
              </a:solidFill>
              <a:latin typeface="+mj-ea"/>
              <a:ea typeface="+mj-ea"/>
            </a:endParaRPr>
          </a:p>
          <a:p>
            <a:pPr marL="171450" indent="-171450">
              <a:lnSpc>
                <a:spcPct val="150000"/>
              </a:lnSpc>
              <a:buClr>
                <a:srgbClr val="F08200"/>
              </a:buClr>
              <a:buFont typeface="Arial" panose="020B0604020202020204" pitchFamily="34" charset="0"/>
              <a:buChar char="•"/>
            </a:pPr>
            <a:r>
              <a:rPr kumimoji="1" lang="ja-JP" altLang="en-US" sz="1000" b="1" dirty="0">
                <a:solidFill>
                  <a:srgbClr val="002060"/>
                </a:solidFill>
                <a:latin typeface="+mj-ea"/>
                <a:ea typeface="+mj-ea"/>
              </a:rPr>
              <a:t>受講者に年齢制限はありません。 どなたでも、 何回でも受講できます。</a:t>
            </a:r>
          </a:p>
          <a:p>
            <a:pPr marL="171450" indent="-171450">
              <a:lnSpc>
                <a:spcPct val="150000"/>
              </a:lnSpc>
              <a:buClr>
                <a:srgbClr val="F08200"/>
              </a:buClr>
              <a:buFont typeface="Arial" panose="020B0604020202020204" pitchFamily="34" charset="0"/>
              <a:buChar char="•"/>
            </a:pPr>
            <a:r>
              <a:rPr kumimoji="1" lang="ja-JP" altLang="en-US" sz="1000" b="1" dirty="0">
                <a:solidFill>
                  <a:srgbClr val="002060"/>
                </a:solidFill>
                <a:latin typeface="+mj-ea"/>
                <a:ea typeface="+mj-ea"/>
              </a:rPr>
              <a:t>講座の最新情報や開催場所については、専用ポータルサイトでご確認ください。</a:t>
            </a:r>
            <a:endParaRPr kumimoji="1" lang="en-US" altLang="ja-JP" sz="1000" b="1" dirty="0">
              <a:solidFill>
                <a:srgbClr val="002060"/>
              </a:solidFill>
              <a:latin typeface="+mj-ea"/>
              <a:ea typeface="+mj-ea"/>
            </a:endParaRPr>
          </a:p>
        </p:txBody>
      </p:sp>
      <p:sp>
        <p:nvSpPr>
          <p:cNvPr id="21" name="正方形/長方形 20">
            <a:extLst>
              <a:ext uri="{FF2B5EF4-FFF2-40B4-BE49-F238E27FC236}">
                <a16:creationId xmlns:a16="http://schemas.microsoft.com/office/drawing/2014/main" id="{869BD7A3-D4A1-AB23-AAA4-26751993D592}"/>
              </a:ext>
            </a:extLst>
          </p:cNvPr>
          <p:cNvSpPr/>
          <p:nvPr/>
        </p:nvSpPr>
        <p:spPr>
          <a:xfrm>
            <a:off x="-3670852" y="3525078"/>
            <a:ext cx="3061252" cy="1331594"/>
          </a:xfrm>
          <a:prstGeom prst="rect">
            <a:avLst/>
          </a:prstGeom>
          <a:solidFill>
            <a:schemeClr val="accent6">
              <a:lumMod val="20000"/>
              <a:lumOff val="80000"/>
            </a:schemeClr>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ysClr val="windowText" lastClr="000000"/>
                </a:solidFill>
                <a:latin typeface="Yu Gothic UI" panose="020B0500000000000000" pitchFamily="50" charset="-128"/>
                <a:ea typeface="Yu Gothic UI" panose="020B0500000000000000" pitchFamily="50" charset="-128"/>
              </a:rPr>
              <a:t>お問い合わせ先</a:t>
            </a:r>
            <a:r>
              <a:rPr kumimoji="1" lang="en-US" altLang="ja-JP" sz="1400" dirty="0">
                <a:solidFill>
                  <a:sysClr val="windowText" lastClr="000000"/>
                </a:solidFill>
                <a:latin typeface="Yu Gothic UI" panose="020B0500000000000000" pitchFamily="50" charset="-128"/>
                <a:ea typeface="Yu Gothic UI" panose="020B0500000000000000" pitchFamily="50" charset="-128"/>
              </a:rPr>
              <a:t>(</a:t>
            </a:r>
            <a:r>
              <a:rPr kumimoji="1" lang="ja-JP" altLang="en-US" sz="1400" dirty="0">
                <a:solidFill>
                  <a:sysClr val="windowText" lastClr="000000"/>
                </a:solidFill>
                <a:latin typeface="Yu Gothic UI" panose="020B0500000000000000" pitchFamily="50" charset="-128"/>
                <a:ea typeface="Yu Gothic UI" panose="020B0500000000000000" pitchFamily="50" charset="-128"/>
              </a:rPr>
              <a:t>赤字部分</a:t>
            </a:r>
            <a:r>
              <a:rPr kumimoji="1" lang="en-US" altLang="ja-JP" sz="1400" dirty="0">
                <a:solidFill>
                  <a:sysClr val="windowText" lastClr="000000"/>
                </a:solidFill>
                <a:latin typeface="Yu Gothic UI" panose="020B0500000000000000" pitchFamily="50" charset="-128"/>
                <a:ea typeface="Yu Gothic UI" panose="020B0500000000000000" pitchFamily="50" charset="-128"/>
              </a:rPr>
              <a:t>)</a:t>
            </a:r>
            <a:r>
              <a:rPr kumimoji="1" lang="ja-JP" altLang="en-US" sz="1400" dirty="0">
                <a:solidFill>
                  <a:sysClr val="windowText" lastClr="000000"/>
                </a:solidFill>
                <a:latin typeface="Yu Gothic UI" panose="020B0500000000000000" pitchFamily="50" charset="-128"/>
                <a:ea typeface="Yu Gothic UI" panose="020B0500000000000000" pitchFamily="50" charset="-128"/>
              </a:rPr>
              <a:t>を</a:t>
            </a:r>
            <a:endParaRPr kumimoji="1" lang="en-US" altLang="ja-JP" sz="1400" dirty="0">
              <a:solidFill>
                <a:sysClr val="windowText" lastClr="000000"/>
              </a:solidFill>
              <a:latin typeface="Yu Gothic UI" panose="020B0500000000000000" pitchFamily="50" charset="-128"/>
              <a:ea typeface="Yu Gothic UI" panose="020B0500000000000000" pitchFamily="50" charset="-128"/>
            </a:endParaRPr>
          </a:p>
          <a:p>
            <a:pPr algn="ctr"/>
            <a:r>
              <a:rPr kumimoji="1" lang="ja-JP" altLang="en-US" sz="1400" dirty="0">
                <a:solidFill>
                  <a:sysClr val="windowText" lastClr="000000"/>
                </a:solidFill>
                <a:latin typeface="Yu Gothic UI" panose="020B0500000000000000" pitchFamily="50" charset="-128"/>
                <a:ea typeface="Yu Gothic UI" panose="020B0500000000000000" pitchFamily="50" charset="-128"/>
              </a:rPr>
              <a:t>ご記載ください。</a:t>
            </a:r>
            <a:endParaRPr kumimoji="1" lang="en-US" altLang="ja-JP" sz="1400" dirty="0">
              <a:solidFill>
                <a:sysClr val="windowText" lastClr="000000"/>
              </a:solidFill>
              <a:latin typeface="Yu Gothic UI" panose="020B0500000000000000" pitchFamily="50" charset="-128"/>
              <a:ea typeface="Yu Gothic UI" panose="020B0500000000000000" pitchFamily="50" charset="-128"/>
            </a:endParaRPr>
          </a:p>
        </p:txBody>
      </p:sp>
      <p:cxnSp>
        <p:nvCxnSpPr>
          <p:cNvPr id="23" name="直線矢印コネクタ 22">
            <a:extLst>
              <a:ext uri="{FF2B5EF4-FFF2-40B4-BE49-F238E27FC236}">
                <a16:creationId xmlns:a16="http://schemas.microsoft.com/office/drawing/2014/main" id="{5266573C-9789-BB08-B8C7-67736A2A1EE4}"/>
              </a:ext>
            </a:extLst>
          </p:cNvPr>
          <p:cNvCxnSpPr>
            <a:stCxn id="21" idx="3"/>
            <a:endCxn id="16" idx="1"/>
          </p:cNvCxnSpPr>
          <p:nvPr/>
        </p:nvCxnSpPr>
        <p:spPr>
          <a:xfrm>
            <a:off x="-609600" y="4190875"/>
            <a:ext cx="965100" cy="78303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921380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ea60d57e-af5b-4752-ac57-3e4f28ca11dc}" enabled="1" method="Standard" siteId="{36da45f1-dd2c-4d1f-af13-5abe46b99921}" removed="0"/>
</clbl:labelList>
</file>

<file path=docProps/app.xml><?xml version="1.0" encoding="utf-8"?>
<Properties xmlns="http://schemas.openxmlformats.org/officeDocument/2006/extended-properties" xmlns:vt="http://schemas.openxmlformats.org/officeDocument/2006/docPropsVTypes">
  <Template>Office 2013 - 2022 Theme</Template>
  <TotalTime>0</TotalTime>
  <Words>505</Words>
  <Application>Microsoft Office PowerPoint</Application>
  <PresentationFormat>ユーザー設定</PresentationFormat>
  <Paragraphs>88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Yu Gothic UI</vt:lpstr>
      <vt:lpstr>Yu Gothic</vt:lpstr>
      <vt:lpstr>Yu Gothic</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2025-07-23T06:26:31Z</dcterms:created>
  <dcterms:modified xsi:type="dcterms:W3CDTF">2025-07-28T02:45:29Z</dcterms:modified>
</cp:coreProperties>
</file>